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18" roundtripDataSignature="AMtx7mhFD13kQl49lH1DMXbRA7pwJWBh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0601确认</a:t>
            </a:r>
            <a:endParaRPr/>
          </a:p>
        </p:txBody>
      </p:sp>
      <p:sp>
        <p:nvSpPr>
          <p:cNvPr id="68" name="Google Shape;6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9" name="Google Shape;20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0601确认</a:t>
            </a:r>
            <a:endParaRPr/>
          </a:p>
        </p:txBody>
      </p:sp>
      <p:sp>
        <p:nvSpPr>
          <p:cNvPr id="76" name="Google Shape;7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2页</a:t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音质好+通透</a:t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>
  <p:cSld name="标题幻灯片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" name="Google Shape;11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9" name="Google Shape;5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2" name="Google Shape;62;p2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>
  <p:cSld name="空白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" name="Google Shape;27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" name="Google Shape;3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0" name="Google Shape;4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6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背景图案&#10;&#10;低可信度描述已自动生成" id="70" name="Google Shape;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卡通人物&#10;&#10;低可信度描述已自动生成" id="71" name="Google Shape;7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4236" y="1832920"/>
            <a:ext cx="3474166" cy="269102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"/>
          <p:cNvSpPr txBox="1"/>
          <p:nvPr/>
        </p:nvSpPr>
        <p:spPr>
          <a:xfrm>
            <a:off x="858505" y="925561"/>
            <a:ext cx="8174178" cy="12695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GB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Boost Your Sports Mood</a:t>
            </a:r>
            <a:endParaRPr b="1" i="0" sz="4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1MORE Fit SE Open Earbuds S30</a:t>
            </a:r>
            <a:endParaRPr b="1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"/>
          <p:cNvSpPr txBox="1"/>
          <p:nvPr/>
        </p:nvSpPr>
        <p:spPr>
          <a:xfrm>
            <a:off x="858505" y="2379775"/>
            <a:ext cx="3713400" cy="104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Open-Air Tech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Sound Directional Tech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4-Mic Noise Canceling for Calls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IPX5 Waterproof Rating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4" y="0"/>
            <a:ext cx="9141292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10"/>
          <p:cNvGrpSpPr/>
          <p:nvPr/>
        </p:nvGrpSpPr>
        <p:grpSpPr>
          <a:xfrm>
            <a:off x="4468826" y="779880"/>
            <a:ext cx="4448250" cy="2809675"/>
            <a:chOff x="6238125" y="1156098"/>
            <a:chExt cx="5931000" cy="3746233"/>
          </a:xfrm>
        </p:grpSpPr>
        <p:grpSp>
          <p:nvGrpSpPr>
            <p:cNvPr id="196" name="Google Shape;196;p10"/>
            <p:cNvGrpSpPr/>
            <p:nvPr/>
          </p:nvGrpSpPr>
          <p:grpSpPr>
            <a:xfrm>
              <a:off x="6238125" y="1156098"/>
              <a:ext cx="5931000" cy="1469276"/>
              <a:chOff x="5587401" y="1775615"/>
              <a:chExt cx="5931000" cy="1469276"/>
            </a:xfrm>
          </p:grpSpPr>
          <p:sp>
            <p:nvSpPr>
              <p:cNvPr id="197" name="Google Shape;197;p10"/>
              <p:cNvSpPr txBox="1"/>
              <p:nvPr/>
            </p:nvSpPr>
            <p:spPr>
              <a:xfrm>
                <a:off x="5587401" y="1775615"/>
                <a:ext cx="5931000" cy="113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b="0" i="0" lang="en-GB" sz="14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Supported by Bluetooth 5.3</a:t>
                </a:r>
                <a:endParaRPr b="1" i="0" sz="2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100"/>
                  <a:buFont typeface="Arial"/>
                  <a:buNone/>
                </a:pPr>
                <a:r>
                  <a:rPr b="1" i="0" lang="en-GB" sz="21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Instant Connection </a:t>
                </a:r>
                <a:endParaRPr b="1" i="0" sz="21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Arial"/>
                  <a:buNone/>
                </a:pPr>
                <a:r>
                  <a:t/>
                </a:r>
                <a:endParaRPr b="0" i="0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5587401" y="2673691"/>
                <a:ext cx="5168695" cy="57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GB" sz="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The 1MORE S30 features the latest Bluetooth 5.3 technology which effectively resists disturbance, and instantly connects with your devices.</a:t>
                </a:r>
                <a:endParaRPr b="0" i="0" sz="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" name="Google Shape;199;p10"/>
            <p:cNvGrpSpPr/>
            <p:nvPr/>
          </p:nvGrpSpPr>
          <p:grpSpPr>
            <a:xfrm>
              <a:off x="6375704" y="3403145"/>
              <a:ext cx="3513001" cy="1499186"/>
              <a:chOff x="587698" y="3450790"/>
              <a:chExt cx="3513001" cy="1499186"/>
            </a:xfrm>
          </p:grpSpPr>
          <p:grpSp>
            <p:nvGrpSpPr>
              <p:cNvPr id="200" name="Google Shape;200;p10"/>
              <p:cNvGrpSpPr/>
              <p:nvPr/>
            </p:nvGrpSpPr>
            <p:grpSpPr>
              <a:xfrm>
                <a:off x="587698" y="3450790"/>
                <a:ext cx="3513001" cy="665450"/>
                <a:chOff x="587698" y="3450790"/>
                <a:chExt cx="3513001" cy="665450"/>
              </a:xfrm>
            </p:grpSpPr>
            <p:sp>
              <p:nvSpPr>
                <p:cNvPr id="201" name="Google Shape;201;p10"/>
                <p:cNvSpPr/>
                <p:nvPr/>
              </p:nvSpPr>
              <p:spPr>
                <a:xfrm>
                  <a:off x="587699" y="3836940"/>
                  <a:ext cx="3513000" cy="2793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587698" y="3450790"/>
                  <a:ext cx="3150000" cy="29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b="0" i="0" lang="en-GB" sz="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Bluetooth 5.3 Transmission: </a:t>
                  </a:r>
                  <a:endParaRPr b="0" i="0" sz="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3" name="Google Shape;203;p10"/>
              <p:cNvGrpSpPr/>
              <p:nvPr/>
            </p:nvGrpSpPr>
            <p:grpSpPr>
              <a:xfrm>
                <a:off x="587698" y="4302067"/>
                <a:ext cx="3150000" cy="647909"/>
                <a:chOff x="587698" y="4302067"/>
                <a:chExt cx="3150000" cy="647909"/>
              </a:xfrm>
            </p:grpSpPr>
            <p:sp>
              <p:nvSpPr>
                <p:cNvPr id="204" name="Google Shape;204;p10"/>
                <p:cNvSpPr/>
                <p:nvPr/>
              </p:nvSpPr>
              <p:spPr>
                <a:xfrm>
                  <a:off x="587699" y="4670676"/>
                  <a:ext cx="2794800" cy="2793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1E4E79"/>
                </a:solidFill>
                <a:ln>
                  <a:noFill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endParaRPr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587698" y="4302067"/>
                  <a:ext cx="3150000" cy="29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34275" lIns="68575" spcFirstLastPara="1" rIns="68575" wrap="square" tIns="34275">
                  <a:noAutofit/>
                </a:bodyPr>
                <a:lstStyle/>
                <a:p>
                  <a:pPr indent="0" lvl="0" marL="0" marR="0" rtl="0"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800"/>
                    <a:buFont typeface="Arial"/>
                    <a:buNone/>
                  </a:pPr>
                  <a:r>
                    <a:rPr b="0" i="0" lang="en-GB" sz="800" u="none" cap="none" strike="noStrik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Bluetooth 5.2 Transmission: </a:t>
                  </a:r>
                  <a:endParaRPr b="0" i="0" sz="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06" name="Google Shape;206;p10"/>
          <p:cNvSpPr txBox="1"/>
          <p:nvPr/>
        </p:nvSpPr>
        <p:spPr>
          <a:xfrm>
            <a:off x="6894286" y="-3362476"/>
            <a:ext cx="1333500" cy="2714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CC8B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1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53713" y="0"/>
            <a:ext cx="6258560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1"/>
          <p:cNvSpPr txBox="1"/>
          <p:nvPr/>
        </p:nvSpPr>
        <p:spPr>
          <a:xfrm>
            <a:off x="718879" y="953537"/>
            <a:ext cx="4424621" cy="11541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8575" spcFirstLastPara="1" rIns="3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Simply Tap to Switch Rhythm</a:t>
            </a:r>
            <a:endParaRPr b="1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Customizable Touch Control Available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4" name="Google Shape;214;p11"/>
          <p:cNvGrpSpPr/>
          <p:nvPr/>
        </p:nvGrpSpPr>
        <p:grpSpPr>
          <a:xfrm>
            <a:off x="12766814" y="2751232"/>
            <a:ext cx="1501952" cy="341290"/>
            <a:chOff x="1358197" y="5025823"/>
            <a:chExt cx="2002603" cy="455054"/>
          </a:xfrm>
        </p:grpSpPr>
        <p:grpSp>
          <p:nvGrpSpPr>
            <p:cNvPr id="215" name="Google Shape;215;p11"/>
            <p:cNvGrpSpPr/>
            <p:nvPr/>
          </p:nvGrpSpPr>
          <p:grpSpPr>
            <a:xfrm>
              <a:off x="1358197" y="5147486"/>
              <a:ext cx="2002603" cy="261306"/>
              <a:chOff x="1340569" y="5083754"/>
              <a:chExt cx="2002603" cy="261306"/>
            </a:xfrm>
          </p:grpSpPr>
          <p:sp>
            <p:nvSpPr>
              <p:cNvPr id="216" name="Google Shape;216;p11"/>
              <p:cNvSpPr txBox="1"/>
              <p:nvPr/>
            </p:nvSpPr>
            <p:spPr>
              <a:xfrm>
                <a:off x="1340569" y="5088560"/>
                <a:ext cx="10275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Microsoft Yahei"/>
                  <a:buNone/>
                </a:pPr>
                <a:r>
                  <a:rPr b="0" i="0" lang="en-GB" sz="8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播放 / 暂停</a:t>
                </a:r>
                <a:endParaRPr b="0" i="0" sz="8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17" name="Google Shape;217;p11"/>
              <p:cNvSpPr txBox="1"/>
              <p:nvPr/>
            </p:nvSpPr>
            <p:spPr>
              <a:xfrm>
                <a:off x="2315672" y="5083754"/>
                <a:ext cx="10275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Microsoft Yahei"/>
                  <a:buNone/>
                </a:pPr>
                <a:r>
                  <a:rPr b="0" i="0" lang="en-GB" sz="8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播放 / 暂停</a:t>
                </a:r>
                <a:endParaRPr b="0" i="0" sz="8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18" name="Google Shape;218;p11"/>
            <p:cNvSpPr/>
            <p:nvPr/>
          </p:nvSpPr>
          <p:spPr>
            <a:xfrm>
              <a:off x="1439817" y="5025823"/>
              <a:ext cx="1890553" cy="455054"/>
            </a:xfrm>
            <a:prstGeom prst="roundRect">
              <a:avLst>
                <a:gd fmla="val 33019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grpSp>
        <p:nvGrpSpPr>
          <p:cNvPr id="219" name="Google Shape;219;p11"/>
          <p:cNvGrpSpPr/>
          <p:nvPr/>
        </p:nvGrpSpPr>
        <p:grpSpPr>
          <a:xfrm>
            <a:off x="12798597" y="3323675"/>
            <a:ext cx="1501952" cy="341290"/>
            <a:chOff x="1383830" y="5789529"/>
            <a:chExt cx="2002603" cy="455054"/>
          </a:xfrm>
        </p:grpSpPr>
        <p:grpSp>
          <p:nvGrpSpPr>
            <p:cNvPr id="220" name="Google Shape;220;p11"/>
            <p:cNvGrpSpPr/>
            <p:nvPr/>
          </p:nvGrpSpPr>
          <p:grpSpPr>
            <a:xfrm>
              <a:off x="1383830" y="5917729"/>
              <a:ext cx="2002603" cy="261306"/>
              <a:chOff x="1340569" y="5083754"/>
              <a:chExt cx="2002603" cy="261306"/>
            </a:xfrm>
          </p:grpSpPr>
          <p:sp>
            <p:nvSpPr>
              <p:cNvPr id="221" name="Google Shape;221;p11"/>
              <p:cNvSpPr txBox="1"/>
              <p:nvPr/>
            </p:nvSpPr>
            <p:spPr>
              <a:xfrm>
                <a:off x="1340569" y="5088560"/>
                <a:ext cx="10275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Microsoft Yahei"/>
                  <a:buNone/>
                </a:pPr>
                <a:r>
                  <a:rPr b="0" i="0" lang="en-GB" sz="8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音量－</a:t>
                </a:r>
                <a:endParaRPr b="0" i="0" sz="8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  <p:sp>
            <p:nvSpPr>
              <p:cNvPr id="222" name="Google Shape;222;p11"/>
              <p:cNvSpPr txBox="1"/>
              <p:nvPr/>
            </p:nvSpPr>
            <p:spPr>
              <a:xfrm>
                <a:off x="2315672" y="5083754"/>
                <a:ext cx="10275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34275" spcFirstLastPara="1" rIns="34275" wrap="square" tIns="34275">
                <a:sp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Microsoft Yahei"/>
                  <a:buNone/>
                </a:pPr>
                <a:r>
                  <a:rPr b="0" i="0" lang="en-GB" sz="800" u="none" cap="none" strike="noStrike">
                    <a:solidFill>
                      <a:schemeClr val="lt1"/>
                    </a:solidFill>
                    <a:latin typeface="Microsoft Yahei"/>
                    <a:ea typeface="Microsoft Yahei"/>
                    <a:cs typeface="Microsoft Yahei"/>
                    <a:sym typeface="Microsoft Yahei"/>
                  </a:rPr>
                  <a:t>音量＋</a:t>
                </a:r>
                <a:endParaRPr b="0" i="0" sz="800" u="none" cap="none" strike="noStrike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endParaRPr>
              </a:p>
            </p:txBody>
          </p:sp>
        </p:grpSp>
        <p:sp>
          <p:nvSpPr>
            <p:cNvPr id="223" name="Google Shape;223;p11"/>
            <p:cNvSpPr/>
            <p:nvPr/>
          </p:nvSpPr>
          <p:spPr>
            <a:xfrm>
              <a:off x="1439817" y="5789529"/>
              <a:ext cx="1890553" cy="455054"/>
            </a:xfrm>
            <a:prstGeom prst="roundRect">
              <a:avLst>
                <a:gd fmla="val 33019" name="adj"/>
              </a:avLst>
            </a:prstGeom>
            <a:noFill/>
            <a:ln cap="flat" cmpd="sng" w="1270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34275" spcFirstLastPara="1" rIns="342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</p:grpSp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666330">
            <a:off x="5816904" y="1613366"/>
            <a:ext cx="216750" cy="24656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1"/>
          <p:cNvSpPr txBox="1"/>
          <p:nvPr/>
        </p:nvSpPr>
        <p:spPr>
          <a:xfrm>
            <a:off x="718879" y="1891099"/>
            <a:ext cx="4104581" cy="20364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Simply touch the earbud to switch tracks, adjust volume, answer phone calls, and activate the phone assistant allowing you to control your experience whatever you’re doing. Never miss a call again.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can also customize the control settings via the 1MORE MUSIC app.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25" y="0"/>
            <a:ext cx="90646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/>
          <p:nvPr/>
        </p:nvSpPr>
        <p:spPr>
          <a:xfrm>
            <a:off x="0" y="10"/>
            <a:ext cx="9144000" cy="5143500"/>
          </a:xfrm>
          <a:prstGeom prst="rect">
            <a:avLst/>
          </a:prstGeom>
          <a:solidFill>
            <a:schemeClr val="dk1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2"/>
          <p:cNvGrpSpPr/>
          <p:nvPr/>
        </p:nvGrpSpPr>
        <p:grpSpPr>
          <a:xfrm>
            <a:off x="3212444" y="96420"/>
            <a:ext cx="6666873" cy="4607007"/>
            <a:chOff x="4802662" y="357662"/>
            <a:chExt cx="8889164" cy="6142676"/>
          </a:xfrm>
        </p:grpSpPr>
        <p:pic>
          <p:nvPicPr>
            <p:cNvPr id="233" name="Google Shape;233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2700000">
              <a:off x="8499137" y="1278118"/>
              <a:ext cx="4301764" cy="43017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2700000">
              <a:off x="5702236" y="1257236"/>
              <a:ext cx="4343528" cy="43435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5" name="Google Shape;235;p12"/>
          <p:cNvSpPr txBox="1"/>
          <p:nvPr/>
        </p:nvSpPr>
        <p:spPr>
          <a:xfrm>
            <a:off x="386875" y="600900"/>
            <a:ext cx="6438300" cy="3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Specifications </a:t>
            </a:r>
            <a:endParaRPr b="1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Earbud Weight: 10 g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Weight: </a:t>
            </a:r>
            <a:r>
              <a:rPr b="0" i="0" lang="en-GB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59.7g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 Weight: 79.7 g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Earbud Size: 44.92 × 47.11 × 22.64 mm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Size: 104.8 × 54.6 × 30.0 mm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Earbud Battery Capacity: 85 mAh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Battery Capacity: 600 mAh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Earbud Charging Time: 90 mins*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Case Charging Time: 120 mins*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Earbud Playtime (Fully Charged): 10 hrs*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Total Playtime (Fully Charged): 30 hrs*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Impedance: 16 Ω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Wireless Range: 10 m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Bluetooth: Bluetooth® 5.3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Bluetooth Protocol: HFP / A2DP / AVRCP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Input: 5V 0.5A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Working Temperature: 0 ℃ ~ 45 ℃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Frequency Band: </a:t>
            </a:r>
            <a:r>
              <a:rPr lang="en-GB" sz="1000">
                <a:solidFill>
                  <a:schemeClr val="lt1"/>
                </a:solidFill>
              </a:rPr>
              <a:t>2.400 GHz ~ 2.4835 GHz</a:t>
            </a:r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specifications are acquired from laboratory tested data.</a:t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4925300" y="3230950"/>
            <a:ext cx="10176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Black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2"/>
          <p:cNvSpPr txBox="1"/>
          <p:nvPr/>
        </p:nvSpPr>
        <p:spPr>
          <a:xfrm>
            <a:off x="7039725" y="3230950"/>
            <a:ext cx="10176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solidFill>
                  <a:schemeClr val="lt1"/>
                </a:solidFill>
              </a:rPr>
              <a:t>White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"/>
          <p:cNvSpPr/>
          <p:nvPr/>
        </p:nvSpPr>
        <p:spPr>
          <a:xfrm>
            <a:off x="0" y="0"/>
            <a:ext cx="9144000" cy="5178755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99973" y="847725"/>
            <a:ext cx="2453316" cy="3621327"/>
          </a:xfrm>
          <a:prstGeom prst="roundRect">
            <a:avLst>
              <a:gd fmla="val 5810" name="adj"/>
            </a:avLst>
          </a:prstGeom>
          <a:solidFill>
            <a:schemeClr val="dk1">
              <a:alpha val="98431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907839" y="847725"/>
            <a:ext cx="2547041" cy="1143269"/>
          </a:xfrm>
          <a:prstGeom prst="roundRect">
            <a:avLst>
              <a:gd fmla="val 910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3253472" y="849460"/>
            <a:ext cx="2547041" cy="1567296"/>
          </a:xfrm>
          <a:prstGeom prst="roundRect">
            <a:avLst>
              <a:gd fmla="val 910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3248277" y="2524125"/>
            <a:ext cx="2547041" cy="1957735"/>
          </a:xfrm>
          <a:prstGeom prst="roundRect">
            <a:avLst>
              <a:gd fmla="val 910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822625" y="4071200"/>
            <a:ext cx="1596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10g Each Earbud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5907839" y="2093159"/>
            <a:ext cx="2547041" cy="1143269"/>
          </a:xfrm>
          <a:prstGeom prst="roundRect">
            <a:avLst>
              <a:gd fmla="val 9109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5924503" y="3338593"/>
            <a:ext cx="2547041" cy="114326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86" name="Google Shape;86;p2"/>
          <p:cNvGrpSpPr/>
          <p:nvPr/>
        </p:nvGrpSpPr>
        <p:grpSpPr>
          <a:xfrm>
            <a:off x="6696285" y="732503"/>
            <a:ext cx="2158117" cy="1258482"/>
            <a:chOff x="2600269" y="2167544"/>
            <a:chExt cx="7174590" cy="4403364"/>
          </a:xfrm>
        </p:grpSpPr>
        <p:pic>
          <p:nvPicPr>
            <p:cNvPr id="87" name="Google Shape;87;p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-600000">
              <a:off x="2921064" y="2402417"/>
              <a:ext cx="2889684" cy="39475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25243" y="2236995"/>
              <a:ext cx="7149616" cy="400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360000">
              <a:off x="5583109" y="2293727"/>
              <a:ext cx="2611294" cy="37581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2"/>
          <p:cNvSpPr txBox="1"/>
          <p:nvPr/>
        </p:nvSpPr>
        <p:spPr>
          <a:xfrm>
            <a:off x="5900700" y="1311050"/>
            <a:ext cx="1242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IPX5</a:t>
            </a:r>
            <a:b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Waterproof Rating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2"/>
          <p:cNvPicPr preferRelativeResize="0"/>
          <p:nvPr/>
        </p:nvPicPr>
        <p:blipFill rotWithShape="1">
          <a:blip r:embed="rId6">
            <a:alphaModFix amt="40000"/>
          </a:blip>
          <a:srcRect b="0" l="0" r="0" t="0"/>
          <a:stretch/>
        </p:blipFill>
        <p:spPr>
          <a:xfrm>
            <a:off x="5795317" y="3336751"/>
            <a:ext cx="2676227" cy="1132301"/>
          </a:xfrm>
          <a:prstGeom prst="roundRect">
            <a:avLst>
              <a:gd fmla="val 11963" name="adj"/>
            </a:avLst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5890300" y="3501500"/>
            <a:ext cx="1382100" cy="9002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Environmental Noise Canceling for Clear Calls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7057" y="1460954"/>
            <a:ext cx="2379868" cy="96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740001">
            <a:off x="3016018" y="2451333"/>
            <a:ext cx="3071320" cy="22000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图形用户界面&#10;&#10;描述已自动生成" id="95" name="Google Shape;95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78705" y="2099202"/>
            <a:ext cx="1343190" cy="129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14169" y="1173515"/>
            <a:ext cx="1824925" cy="269025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699900" y="924775"/>
            <a:ext cx="2453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Open-Ear Uncovered Design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For Ultimate Comfort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3295100" y="849450"/>
            <a:ext cx="2543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14.2 mm</a:t>
            </a:r>
            <a:r>
              <a:rPr b="0" i="0" lang="en-GB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Dynamic Driver with DLC Diaphragm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3332363" y="2604913"/>
            <a:ext cx="25431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Low-Frequency Enhancement Algorithm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5900688" y="2159550"/>
            <a:ext cx="2543100" cy="6232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Hrs of Total Playtime  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Hrs per Charge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74"/>
            <a:ext cx="9144002" cy="51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98925" y="664250"/>
            <a:ext cx="4596900" cy="30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Boost Your Mood</a:t>
            </a:r>
            <a:endParaRPr b="1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14.2 mm Dynamic Driver with DLC Diaphragm + DBB Low-Frequency Enhancement Algorithm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Enlarged DLC diamond-like diaphragm dynamic driver with a DBB bass-enhanced algorithm elevates the sound quality, and expresses distinct, vigorous, and improved listening.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icrosoft Yahei"/>
              <a:buChar char="●"/>
            </a:pP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Enlarged 14.2 mm</a:t>
            </a: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Driver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Augmenting to a broader and more compelling power and sound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icrosoft Yahei"/>
              <a:buChar char="●"/>
            </a:pP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Stiff DLC Diamond-Like Carbon Diaphragm 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Get better transient response and nimble sensitivity to reproduce the smallest details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icrosoft Yahei"/>
              <a:buChar char="●"/>
            </a:pPr>
            <a:r>
              <a:rPr b="1" i="0" lang="en-GB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Advanced Sound Directional Tech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 leakage, more privacy, better performance 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DDDCDF"/>
              </a:gs>
              <a:gs pos="97000">
                <a:srgbClr val="DDDCDF"/>
              </a:gs>
              <a:gs pos="100000">
                <a:srgbClr val="E5E5E7"/>
              </a:gs>
            </a:gsLst>
            <a:path path="circle">
              <a:fillToRect b="50%" l="50%" r="50%" t="50%"/>
            </a:path>
            <a:tileRect/>
          </a:gradFill>
          <a:ln cap="flat" cmpd="sng" w="25400">
            <a:solidFill>
              <a:srgbClr val="DFDDE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-226"/>
          <a:stretch/>
        </p:blipFill>
        <p:spPr>
          <a:xfrm>
            <a:off x="3056585" y="0"/>
            <a:ext cx="6018835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4"/>
          <p:cNvGrpSpPr/>
          <p:nvPr/>
        </p:nvGrpSpPr>
        <p:grpSpPr>
          <a:xfrm>
            <a:off x="193055" y="942972"/>
            <a:ext cx="4377594" cy="1146931"/>
            <a:chOff x="1432310" y="882703"/>
            <a:chExt cx="4144500" cy="1529242"/>
          </a:xfrm>
        </p:grpSpPr>
        <p:sp>
          <p:nvSpPr>
            <p:cNvPr id="114" name="Google Shape;114;p4"/>
            <p:cNvSpPr txBox="1"/>
            <p:nvPr/>
          </p:nvSpPr>
          <p:spPr>
            <a:xfrm>
              <a:off x="1432310" y="882703"/>
              <a:ext cx="41445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GB" sz="2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Next-Level Comfort</a:t>
              </a:r>
              <a:endParaRPr b="1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GB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Uncovered, Unburdened</a:t>
              </a:r>
              <a:endParaRPr b="1" i="0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 txBox="1"/>
            <p:nvPr/>
          </p:nvSpPr>
          <p:spPr>
            <a:xfrm>
              <a:off x="1432310" y="1827210"/>
              <a:ext cx="3732146" cy="5847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GB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open-ear design of the S30 does not pass through your ear canals, delivering an unnoticeable wearing sensation.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4"/>
          <p:cNvGrpSpPr/>
          <p:nvPr/>
        </p:nvGrpSpPr>
        <p:grpSpPr>
          <a:xfrm>
            <a:off x="225407" y="2571750"/>
            <a:ext cx="3721753" cy="1513997"/>
            <a:chOff x="1389192" y="736095"/>
            <a:chExt cx="5178901" cy="2018663"/>
          </a:xfrm>
        </p:grpSpPr>
        <p:sp>
          <p:nvSpPr>
            <p:cNvPr id="117" name="Google Shape;117;p4"/>
            <p:cNvSpPr txBox="1"/>
            <p:nvPr/>
          </p:nvSpPr>
          <p:spPr>
            <a:xfrm>
              <a:off x="1389192" y="736095"/>
              <a:ext cx="5178901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GB" sz="2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Lighter, More Fit</a:t>
              </a:r>
              <a:br>
                <a:rPr b="1" i="0" lang="en-GB" sz="32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b="0" i="0" lang="en-GB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10g each Earbud</a:t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 txBox="1"/>
            <p:nvPr/>
          </p:nvSpPr>
          <p:spPr>
            <a:xfrm>
              <a:off x="1427443" y="1923802"/>
              <a:ext cx="5102401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GB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The highly-integrated earbud weighs in at only 10g each. The gentle curve snugly fits your pinna and optimized wearing gravity enhances comfort and stability when you work out.</a:t>
              </a:r>
              <a:endPara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/>
          <p:nvPr/>
        </p:nvSpPr>
        <p:spPr>
          <a:xfrm>
            <a:off x="0" y="0"/>
            <a:ext cx="9144000" cy="5178755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>
            <a:noFill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1389908" y="1249110"/>
            <a:ext cx="1521197" cy="268134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3098666" y="1249110"/>
            <a:ext cx="1521197" cy="268134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6" name="Google Shape;126;p5"/>
          <p:cNvSpPr/>
          <p:nvPr/>
        </p:nvSpPr>
        <p:spPr>
          <a:xfrm>
            <a:off x="4801682" y="1249110"/>
            <a:ext cx="1521196" cy="268134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6510442" y="1249110"/>
            <a:ext cx="1521196" cy="2681348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408401" y="2704825"/>
            <a:ext cx="1369500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Uncovered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6445574" y="2704825"/>
            <a:ext cx="1688100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Vibrations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4801681" y="2704824"/>
            <a:ext cx="1521300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Pinching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 txBox="1"/>
          <p:nvPr/>
        </p:nvSpPr>
        <p:spPr>
          <a:xfrm>
            <a:off x="3098674" y="2704825"/>
            <a:ext cx="1369500" cy="39238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15900" lvl="0" marL="2159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b="1" i="0" lang="en-GB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Airy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 txBox="1"/>
          <p:nvPr/>
        </p:nvSpPr>
        <p:spPr>
          <a:xfrm>
            <a:off x="3145150" y="3121825"/>
            <a:ext cx="1465500" cy="4847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Keep your inner ear airy and comfortable.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1389900" y="3106375"/>
            <a:ext cx="1688100" cy="48471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Hear the music, and stay connected.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 txBox="1"/>
          <p:nvPr/>
        </p:nvSpPr>
        <p:spPr>
          <a:xfrm>
            <a:off x="4810800" y="3121825"/>
            <a:ext cx="1502700" cy="90021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split design and the ergonomic ear hooks deliver a comfortable fit.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6504675" y="3017875"/>
            <a:ext cx="1512000" cy="131571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Transmit sound without vibrating on the bone to avoid spatial perception disorders.</a:t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5"/>
          <p:cNvGrpSpPr/>
          <p:nvPr/>
        </p:nvGrpSpPr>
        <p:grpSpPr>
          <a:xfrm>
            <a:off x="1608724" y="1624693"/>
            <a:ext cx="936677" cy="893986"/>
            <a:chOff x="1431997" y="1966854"/>
            <a:chExt cx="1610082" cy="1536700"/>
          </a:xfrm>
        </p:grpSpPr>
        <p:pic>
          <p:nvPicPr>
            <p:cNvPr id="137" name="Google Shape;137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431997" y="1966854"/>
              <a:ext cx="1610082" cy="1536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5"/>
            <p:cNvSpPr/>
            <p:nvPr/>
          </p:nvSpPr>
          <p:spPr>
            <a:xfrm>
              <a:off x="2133601" y="2667000"/>
              <a:ext cx="302418" cy="33337"/>
            </a:xfrm>
            <a:custGeom>
              <a:rect b="b" l="l" r="r" t="t"/>
              <a:pathLst>
                <a:path extrusionOk="0" h="33337" w="302418">
                  <a:moveTo>
                    <a:pt x="0" y="0"/>
                  </a:moveTo>
                  <a:cubicBezTo>
                    <a:pt x="36819" y="3840"/>
                    <a:pt x="89265" y="14088"/>
                    <a:pt x="100012" y="7144"/>
                  </a:cubicBezTo>
                  <a:cubicBezTo>
                    <a:pt x="114536" y="7699"/>
                    <a:pt x="105884" y="7816"/>
                    <a:pt x="116681" y="16669"/>
                  </a:cubicBezTo>
                  <a:cubicBezTo>
                    <a:pt x="118763" y="18219"/>
                    <a:pt x="121509" y="18492"/>
                    <a:pt x="123825" y="19050"/>
                  </a:cubicBezTo>
                  <a:cubicBezTo>
                    <a:pt x="134015" y="22766"/>
                    <a:pt x="141385" y="23881"/>
                    <a:pt x="152400" y="26194"/>
                  </a:cubicBezTo>
                  <a:cubicBezTo>
                    <a:pt x="188123" y="34104"/>
                    <a:pt x="182109" y="31387"/>
                    <a:pt x="230981" y="33337"/>
                  </a:cubicBezTo>
                  <a:cubicBezTo>
                    <a:pt x="242734" y="32408"/>
                    <a:pt x="255658" y="31153"/>
                    <a:pt x="266700" y="28575"/>
                  </a:cubicBezTo>
                  <a:cubicBezTo>
                    <a:pt x="269339" y="28019"/>
                    <a:pt x="271239" y="25055"/>
                    <a:pt x="273843" y="23812"/>
                  </a:cubicBezTo>
                  <a:cubicBezTo>
                    <a:pt x="281948" y="18786"/>
                    <a:pt x="289807" y="17032"/>
                    <a:pt x="297656" y="14287"/>
                  </a:cubicBezTo>
                  <a:cubicBezTo>
                    <a:pt x="299235" y="13657"/>
                    <a:pt x="300982" y="12989"/>
                    <a:pt x="302418" y="11906"/>
                  </a:cubicBezTo>
                </a:path>
              </a:pathLst>
            </a:custGeom>
            <a:noFill/>
            <a:ln cap="flat" cmpd="sng" w="38100">
              <a:solidFill>
                <a:srgbClr val="FFC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2138363" y="2828925"/>
              <a:ext cx="345281" cy="80963"/>
            </a:xfrm>
            <a:custGeom>
              <a:rect b="b" l="l" r="r" t="t"/>
              <a:pathLst>
                <a:path extrusionOk="0" h="80963" w="345281">
                  <a:moveTo>
                    <a:pt x="0" y="80963"/>
                  </a:moveTo>
                  <a:cubicBezTo>
                    <a:pt x="56824" y="75373"/>
                    <a:pt x="28414" y="75165"/>
                    <a:pt x="76200" y="71438"/>
                  </a:cubicBezTo>
                  <a:cubicBezTo>
                    <a:pt x="83644" y="67478"/>
                    <a:pt x="88020" y="65149"/>
                    <a:pt x="95250" y="61913"/>
                  </a:cubicBezTo>
                  <a:cubicBezTo>
                    <a:pt x="99326" y="60614"/>
                    <a:pt x="103521" y="57902"/>
                    <a:pt x="107156" y="57150"/>
                  </a:cubicBezTo>
                  <a:cubicBezTo>
                    <a:pt x="109469" y="56435"/>
                    <a:pt x="112288" y="55566"/>
                    <a:pt x="114300" y="54769"/>
                  </a:cubicBezTo>
                  <a:cubicBezTo>
                    <a:pt x="121269" y="51591"/>
                    <a:pt x="124828" y="49283"/>
                    <a:pt x="130968" y="45244"/>
                  </a:cubicBezTo>
                  <a:cubicBezTo>
                    <a:pt x="134269" y="42946"/>
                    <a:pt x="136923" y="39264"/>
                    <a:pt x="140493" y="38100"/>
                  </a:cubicBezTo>
                  <a:cubicBezTo>
                    <a:pt x="146536" y="35583"/>
                    <a:pt x="159543" y="33338"/>
                    <a:pt x="159543" y="33338"/>
                  </a:cubicBezTo>
                  <a:cubicBezTo>
                    <a:pt x="163077" y="31303"/>
                    <a:pt x="165798" y="29710"/>
                    <a:pt x="169068" y="28575"/>
                  </a:cubicBezTo>
                  <a:cubicBezTo>
                    <a:pt x="175038" y="26144"/>
                    <a:pt x="187716" y="24925"/>
                    <a:pt x="192881" y="23813"/>
                  </a:cubicBezTo>
                  <a:cubicBezTo>
                    <a:pt x="196092" y="22132"/>
                    <a:pt x="199383" y="20875"/>
                    <a:pt x="202406" y="19050"/>
                  </a:cubicBezTo>
                  <a:cubicBezTo>
                    <a:pt x="204787" y="17531"/>
                    <a:pt x="207031" y="14818"/>
                    <a:pt x="209550" y="14288"/>
                  </a:cubicBezTo>
                  <a:cubicBezTo>
                    <a:pt x="213180" y="12662"/>
                    <a:pt x="218105" y="13082"/>
                    <a:pt x="221456" y="11906"/>
                  </a:cubicBezTo>
                  <a:cubicBezTo>
                    <a:pt x="230815" y="10535"/>
                    <a:pt x="240777" y="9001"/>
                    <a:pt x="250031" y="7144"/>
                  </a:cubicBezTo>
                  <a:cubicBezTo>
                    <a:pt x="254380" y="6171"/>
                    <a:pt x="257762" y="5628"/>
                    <a:pt x="261937" y="4763"/>
                  </a:cubicBezTo>
                  <a:cubicBezTo>
                    <a:pt x="264104" y="3738"/>
                    <a:pt x="266784" y="2722"/>
                    <a:pt x="269081" y="2381"/>
                  </a:cubicBezTo>
                  <a:cubicBezTo>
                    <a:pt x="275027" y="1323"/>
                    <a:pt x="280891" y="1460"/>
                    <a:pt x="288131" y="0"/>
                  </a:cubicBezTo>
                  <a:cubicBezTo>
                    <a:pt x="304112" y="3546"/>
                    <a:pt x="319641" y="223"/>
                    <a:pt x="333375" y="2381"/>
                  </a:cubicBezTo>
                  <a:cubicBezTo>
                    <a:pt x="335928" y="2654"/>
                    <a:pt x="338031" y="5842"/>
                    <a:pt x="340518" y="7144"/>
                  </a:cubicBezTo>
                  <a:cubicBezTo>
                    <a:pt x="341982" y="7708"/>
                    <a:pt x="343910" y="6959"/>
                    <a:pt x="345281" y="7144"/>
                  </a:cubicBezTo>
                </a:path>
              </a:pathLst>
            </a:custGeom>
            <a:noFill/>
            <a:ln cap="flat" cmpd="sng" w="28575">
              <a:solidFill>
                <a:srgbClr val="FFC000"/>
              </a:solidFill>
              <a:prstDash val="dot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5"/>
          <p:cNvGrpSpPr/>
          <p:nvPr/>
        </p:nvGrpSpPr>
        <p:grpSpPr>
          <a:xfrm>
            <a:off x="3326725" y="1731580"/>
            <a:ext cx="1025497" cy="893987"/>
            <a:chOff x="803839" y="3111381"/>
            <a:chExt cx="1367329" cy="1191982"/>
          </a:xfrm>
        </p:grpSpPr>
        <p:pic>
          <p:nvPicPr>
            <p:cNvPr id="141" name="Google Shape;141;p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22265" y="3111381"/>
              <a:ext cx="1248903" cy="11919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9502809">
              <a:off x="860892" y="3744763"/>
              <a:ext cx="382784" cy="38278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3" name="Google Shape;14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2853" y="1645797"/>
            <a:ext cx="923925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3869" y="1624693"/>
            <a:ext cx="831516" cy="911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"/>
            <a:ext cx="9144002" cy="51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/>
        </p:nvSpPr>
        <p:spPr>
          <a:xfrm>
            <a:off x="5506943" y="1157155"/>
            <a:ext cx="34251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Music In, Safety In 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Open-Ear Design Elevates Your Awareness on the Road</a:t>
            </a:r>
            <a:endParaRPr b="1" i="0" sz="2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/>
          <p:nvPr/>
        </p:nvSpPr>
        <p:spPr>
          <a:xfrm>
            <a:off x="5506943" y="2124146"/>
            <a:ext cx="3352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Uncompromising sound quality with the open-ear design to enhance situational awareness, the open-air tech elevates your safety.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黑暗里有星球&#10;&#10;中度可信度描述已自动生成" id="156" name="Google Shape;156;p7"/>
          <p:cNvPicPr preferRelativeResize="0"/>
          <p:nvPr/>
        </p:nvPicPr>
        <p:blipFill rotWithShape="1">
          <a:blip r:embed="rId3">
            <a:alphaModFix/>
          </a:blip>
          <a:srcRect b="0" l="-1" r="0" t="0"/>
          <a:stretch/>
        </p:blipFill>
        <p:spPr>
          <a:xfrm>
            <a:off x="-1" y="0"/>
            <a:ext cx="9144001" cy="526868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464800" y="955300"/>
            <a:ext cx="3717600" cy="129263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8575" spcFirstLastPara="1" rIns="3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IPX5 Sweat Resistance </a:t>
            </a:r>
            <a:endParaRPr b="1" i="0" sz="2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solid IPX5 waterproof rating of the S30 accompanies you whether you’re  sweating from your workout or confronting the changing weather.</a:t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7"/>
          <p:cNvSpPr txBox="1"/>
          <p:nvPr/>
        </p:nvSpPr>
        <p:spPr>
          <a:xfrm>
            <a:off x="565583" y="4482760"/>
            <a:ext cx="2347800" cy="1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8575" lIns="38575" spcFirstLastPara="1" rIns="38575" wrap="square" tIns="3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*The charging case is not waterproof.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8"/>
          <p:cNvPicPr preferRelativeResize="0"/>
          <p:nvPr/>
        </p:nvPicPr>
        <p:blipFill rotWithShape="1">
          <a:blip r:embed="rId3">
            <a:alphaModFix/>
          </a:blip>
          <a:srcRect b="0" l="9861" r="8121" t="2116"/>
          <a:stretch/>
        </p:blipFill>
        <p:spPr>
          <a:xfrm>
            <a:off x="0" y="55750"/>
            <a:ext cx="9144000" cy="51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8"/>
          <p:cNvSpPr/>
          <p:nvPr/>
        </p:nvSpPr>
        <p:spPr>
          <a:xfrm>
            <a:off x="5227125" y="2035750"/>
            <a:ext cx="3818700" cy="6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-GB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 Built-in microphones with an intelligent noise canceling algorithm dynamically filter the environmental noise when you’re on a call, keeping all the details of your voice.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8"/>
          <p:cNvGrpSpPr/>
          <p:nvPr/>
        </p:nvGrpSpPr>
        <p:grpSpPr>
          <a:xfrm>
            <a:off x="5181279" y="3018450"/>
            <a:ext cx="3818748" cy="440537"/>
            <a:chOff x="6801571" y="2668872"/>
            <a:chExt cx="5091664" cy="587383"/>
          </a:xfrm>
        </p:grpSpPr>
        <p:grpSp>
          <p:nvGrpSpPr>
            <p:cNvPr id="166" name="Google Shape;166;p8"/>
            <p:cNvGrpSpPr/>
            <p:nvPr/>
          </p:nvGrpSpPr>
          <p:grpSpPr>
            <a:xfrm>
              <a:off x="6801571" y="2668872"/>
              <a:ext cx="2641461" cy="585000"/>
              <a:chOff x="6801571" y="2668872"/>
              <a:chExt cx="2641461" cy="585000"/>
            </a:xfrm>
          </p:grpSpPr>
          <p:sp>
            <p:nvSpPr>
              <p:cNvPr id="167" name="Google Shape;167;p8"/>
              <p:cNvSpPr txBox="1"/>
              <p:nvPr/>
            </p:nvSpPr>
            <p:spPr>
              <a:xfrm>
                <a:off x="7176532" y="2668872"/>
                <a:ext cx="22665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i="0" lang="en-GB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Intelligent Algorithm </a:t>
                </a:r>
                <a:endParaRPr b="1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GB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Adaptively filters out ambient noise</a:t>
                </a:r>
                <a:endParaRPr b="0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8" name="Google Shape;168;p8"/>
              <p:cNvGrpSpPr/>
              <p:nvPr/>
            </p:nvGrpSpPr>
            <p:grpSpPr>
              <a:xfrm>
                <a:off x="6801571" y="2692108"/>
                <a:ext cx="381098" cy="381098"/>
                <a:chOff x="894179" y="2415483"/>
                <a:chExt cx="381098" cy="381098"/>
              </a:xfrm>
            </p:grpSpPr>
            <p:sp>
              <p:nvSpPr>
                <p:cNvPr id="169" name="Google Shape;169;p8"/>
                <p:cNvSpPr/>
                <p:nvPr/>
              </p:nvSpPr>
              <p:spPr>
                <a:xfrm>
                  <a:off x="894179" y="2415483"/>
                  <a:ext cx="381098" cy="381098"/>
                </a:xfrm>
                <a:prstGeom prst="ellipse">
                  <a:avLst/>
                </a:prstGeom>
                <a:noFill/>
                <a:ln cap="flat" cmpd="sng" w="12700">
                  <a:solidFill>
                    <a:schemeClr val="lt1"/>
                  </a:solidFill>
                  <a:prstDash val="solid"/>
                  <a:miter lim="8000"/>
                  <a:headEnd len="sm" w="sm" type="none"/>
                  <a:tailEnd len="sm" w="sm" type="none"/>
                </a:ln>
              </p:spPr>
              <p:txBody>
                <a:bodyPr anchorCtr="0" anchor="ctr" bIns="34275" lIns="68575" spcFirstLastPara="1" rIns="68575" wrap="square" tIns="3427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" name="Google Shape;170;p8"/>
                <p:cNvGrpSpPr/>
                <p:nvPr/>
              </p:nvGrpSpPr>
              <p:grpSpPr>
                <a:xfrm>
                  <a:off x="910565" y="2487320"/>
                  <a:ext cx="348386" cy="240824"/>
                  <a:chOff x="6088442" y="2752374"/>
                  <a:chExt cx="737700" cy="509940"/>
                </a:xfrm>
              </p:grpSpPr>
              <p:pic>
                <p:nvPicPr>
                  <p:cNvPr id="171" name="Google Shape;171;p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6209162" y="2752374"/>
                    <a:ext cx="514668" cy="50994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72" name="Google Shape;172;p8"/>
                  <p:cNvSpPr txBox="1"/>
                  <p:nvPr/>
                </p:nvSpPr>
                <p:spPr>
                  <a:xfrm>
                    <a:off x="6088442" y="2778320"/>
                    <a:ext cx="737700" cy="4561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34275" lIns="68575" spcFirstLastPara="1" rIns="68575" wrap="square" tIns="34275">
                    <a:spAutoFit/>
                  </a:bodyPr>
                  <a:lstStyle/>
                  <a:p>
                    <a:pPr indent="0" lvl="0" marL="0" marR="0" rtl="0" algn="ctr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400"/>
                      <a:buFont typeface="Arial"/>
                      <a:buNone/>
                    </a:pPr>
                    <a:r>
                      <a:rPr b="0" i="0" lang="en-GB" sz="400" u="none" cap="none" strike="noStrik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DSP</a:t>
                    </a:r>
                    <a:endParaRPr b="0" i="0" sz="400" u="none" cap="none" strike="noStrik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173" name="Google Shape;173;p8"/>
            <p:cNvGrpSpPr/>
            <p:nvPr/>
          </p:nvGrpSpPr>
          <p:grpSpPr>
            <a:xfrm>
              <a:off x="9443045" y="2671255"/>
              <a:ext cx="2450190" cy="585000"/>
              <a:chOff x="3535653" y="2394630"/>
              <a:chExt cx="2450190" cy="585000"/>
            </a:xfrm>
          </p:grpSpPr>
          <p:sp>
            <p:nvSpPr>
              <p:cNvPr id="174" name="Google Shape;174;p8"/>
              <p:cNvSpPr txBox="1"/>
              <p:nvPr/>
            </p:nvSpPr>
            <p:spPr>
              <a:xfrm>
                <a:off x="3916743" y="2394630"/>
                <a:ext cx="20691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1" i="0" lang="en-GB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4 MEMS Mics</a:t>
                </a:r>
                <a:endParaRPr b="1" i="0" sz="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-GB" sz="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Stably reproduces your every word</a:t>
                </a:r>
                <a:endParaRPr b="0" i="0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3535653" y="2417370"/>
                <a:ext cx="381000" cy="381000"/>
              </a:xfrm>
              <a:prstGeom prst="ellipse">
                <a:avLst/>
              </a:prstGeom>
              <a:noFill/>
              <a:ln cap="flat" cmpd="sng" w="12700">
                <a:solidFill>
                  <a:schemeClr val="lt1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6" name="Google Shape;176;p8"/>
          <p:cNvSpPr txBox="1"/>
          <p:nvPr/>
        </p:nvSpPr>
        <p:spPr>
          <a:xfrm>
            <a:off x="5227124" y="1244400"/>
            <a:ext cx="36321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Unlimited Stellar Calls</a:t>
            </a:r>
            <a:endParaRPr b="1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4-Mic Intelligent Noise Cancelling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5603771" y="5365418"/>
            <a:ext cx="630031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消噪环境噪声＞20dB</a:t>
            </a:r>
            <a:endParaRPr b="0" i="0" sz="1400" u="none" cap="none" strike="noStrike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97792" y="3138884"/>
            <a:ext cx="206206" cy="9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9"/>
          <p:cNvPicPr preferRelativeResize="0"/>
          <p:nvPr/>
        </p:nvPicPr>
        <p:blipFill rotWithShape="1">
          <a:blip r:embed="rId3">
            <a:alphaModFix/>
          </a:blip>
          <a:srcRect b="0" l="10674" r="5488" t="0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9"/>
          <p:cNvGrpSpPr/>
          <p:nvPr/>
        </p:nvGrpSpPr>
        <p:grpSpPr>
          <a:xfrm>
            <a:off x="352919" y="1190524"/>
            <a:ext cx="4515532" cy="1361411"/>
            <a:chOff x="6742219" y="2083589"/>
            <a:chExt cx="6020709" cy="1815216"/>
          </a:xfrm>
        </p:grpSpPr>
        <p:sp>
          <p:nvSpPr>
            <p:cNvPr id="185" name="Google Shape;185;p9"/>
            <p:cNvSpPr txBox="1"/>
            <p:nvPr/>
          </p:nvSpPr>
          <p:spPr>
            <a:xfrm>
              <a:off x="6742228" y="2083589"/>
              <a:ext cx="60207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/>
                <a:buNone/>
              </a:pPr>
              <a:r>
                <a:rPr b="1" i="0" lang="en-GB" sz="2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30-Hours of Sustainability   </a:t>
              </a:r>
              <a:endParaRPr b="1" i="0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Boosting You For One More Activity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9"/>
            <p:cNvSpPr txBox="1"/>
            <p:nvPr/>
          </p:nvSpPr>
          <p:spPr>
            <a:xfrm>
              <a:off x="6742219" y="3067849"/>
              <a:ext cx="4476600" cy="8309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-GB" sz="8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The sustainable battery of the 1MORE S30 headphones support 30 hours of continuous playback whether you’re walking, bicycling, climbing, or any other activities.</a:t>
              </a:r>
              <a:endParaRPr b="0" i="0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9"/>
          <p:cNvSpPr/>
          <p:nvPr/>
        </p:nvSpPr>
        <p:spPr>
          <a:xfrm>
            <a:off x="352924" y="3625225"/>
            <a:ext cx="3434215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-GB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 The playback time tested under the laboratory condition of AAC format and 50% volume, may vary with different device settings, environments, usage, and other factors.  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1945501" y="2994200"/>
            <a:ext cx="2062500" cy="6001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30 Hrs</a:t>
            </a:r>
            <a:br>
              <a:rPr b="0" i="0" lang="en-GB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GB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Total Playback with Case  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9"/>
          <p:cNvSpPr txBox="1"/>
          <p:nvPr/>
        </p:nvSpPr>
        <p:spPr>
          <a:xfrm>
            <a:off x="416731" y="2997287"/>
            <a:ext cx="1224000" cy="60013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 Hrs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 Charge</a:t>
            </a:r>
            <a:endParaRPr b="1" i="0" sz="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