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2" roundtripDataSignature="AMtx7miEULhDki/EDJ+cHXjeBlhFhZG6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78" name="Google Shape;1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86" name="Google Shape;18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34" name="Google Shape;23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sz="900">
                <a:solidFill>
                  <a:schemeClr val="dk1"/>
                </a:solidFill>
              </a:rPr>
              <a:t>need to confirm what is 定向传声环设计</a:t>
            </a:r>
            <a:endParaRPr>
              <a:solidFill>
                <a:schemeClr val="dk1"/>
              </a:solidFill>
            </a:endParaRPr>
          </a:p>
        </p:txBody>
      </p:sp>
      <p:sp>
        <p:nvSpPr>
          <p:cNvPr id="64" name="Google Shape;6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800">
              <a:solidFill>
                <a:schemeClr val="dk1"/>
              </a:solidFill>
            </a:endParaRPr>
          </a:p>
        </p:txBody>
      </p:sp>
      <p:sp>
        <p:nvSpPr>
          <p:cNvPr id="117" name="Google Shape;11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57" name="Google Shape;15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28"/>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6" name="Google Shape;46;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2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8" name="Google Shape;4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1" name="Google Shape;5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5" name="Google Shape;5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3" name="Shape 13"/>
        <p:cNvGrpSpPr/>
        <p:nvPr/>
      </p:nvGrpSpPr>
      <p:grpSpPr>
        <a:xfrm>
          <a:off x="0" y="0"/>
          <a:ext cx="0" cy="0"/>
          <a:chOff x="0" y="0"/>
          <a:chExt cx="0" cy="0"/>
        </a:xfrm>
      </p:grpSpPr>
      <p:sp>
        <p:nvSpPr>
          <p:cNvPr id="14" name="Google Shape;14;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6" name="Google Shape;1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
        <p:nvSpPr>
          <p:cNvPr id="20" name="Google Shape;2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7" name="Google Shape;2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 name="Google Shape;3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9" name="Google Shape;3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3.png"/><Relationship Id="rId12"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
          <p:cNvSpPr txBox="1"/>
          <p:nvPr>
            <p:ph type="ctrTitle"/>
          </p:nvPr>
        </p:nvSpPr>
        <p:spPr>
          <a:xfrm>
            <a:off x="340283" y="1094619"/>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GB" sz="4900">
                <a:latin typeface="Arial"/>
                <a:ea typeface="Arial"/>
                <a:cs typeface="Arial"/>
                <a:sym typeface="Arial"/>
              </a:rPr>
              <a:t>1MORE Fit Open Earbuds S50</a:t>
            </a:r>
            <a:endParaRPr b="1" sz="4900">
              <a:latin typeface="Arial"/>
              <a:ea typeface="Arial"/>
              <a:cs typeface="Arial"/>
              <a:sym typeface="Arial"/>
            </a:endParaRPr>
          </a:p>
        </p:txBody>
      </p:sp>
      <p:sp>
        <p:nvSpPr>
          <p:cNvPr id="61" name="Google Shape;61;p1"/>
          <p:cNvSpPr txBox="1"/>
          <p:nvPr>
            <p:ph idx="1" type="subTitle"/>
          </p:nvPr>
        </p:nvSpPr>
        <p:spPr>
          <a:xfrm>
            <a:off x="340275" y="3184169"/>
            <a:ext cx="8520600" cy="7926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2800"/>
              <a:buNone/>
            </a:pPr>
            <a:r>
              <a:rPr lang="en-GB" sz="1000">
                <a:solidFill>
                  <a:srgbClr val="F93A1D"/>
                </a:solidFill>
                <a:latin typeface="Arial"/>
                <a:ea typeface="Arial"/>
                <a:cs typeface="Arial"/>
                <a:sym typeface="Arial"/>
              </a:rPr>
              <a:t>CONFIDENTIAL!</a:t>
            </a:r>
            <a:endParaRPr sz="1000">
              <a:solidFill>
                <a:srgbClr val="F93A1D"/>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sz="1000">
              <a:solidFill>
                <a:srgbClr val="F93A1D"/>
              </a:solidFill>
            </a:endParaRPr>
          </a:p>
          <a:p>
            <a:pPr indent="0" lvl="0" marL="0" rtl="0" algn="l">
              <a:lnSpc>
                <a:spcPct val="100000"/>
              </a:lnSpc>
              <a:spcBef>
                <a:spcPts val="0"/>
              </a:spcBef>
              <a:spcAft>
                <a:spcPts val="0"/>
              </a:spcAft>
              <a:buSzPts val="2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2" name="Shape 172"/>
        <p:cNvGrpSpPr/>
        <p:nvPr/>
      </p:nvGrpSpPr>
      <p:grpSpPr>
        <a:xfrm>
          <a:off x="0" y="0"/>
          <a:ext cx="0" cy="0"/>
          <a:chOff x="0" y="0"/>
          <a:chExt cx="0" cy="0"/>
        </a:xfrm>
      </p:grpSpPr>
      <p:pic>
        <p:nvPicPr>
          <p:cNvPr id="173" name="Google Shape;173;p11"/>
          <p:cNvPicPr preferRelativeResize="0"/>
          <p:nvPr/>
        </p:nvPicPr>
        <p:blipFill rotWithShape="1">
          <a:blip r:embed="rId3">
            <a:alphaModFix/>
          </a:blip>
          <a:srcRect b="2026" l="0" r="0" t="2027"/>
          <a:stretch/>
        </p:blipFill>
        <p:spPr>
          <a:xfrm>
            <a:off x="0" y="0"/>
            <a:ext cx="9144000" cy="5143500"/>
          </a:xfrm>
          <a:prstGeom prst="rect">
            <a:avLst/>
          </a:prstGeom>
          <a:noFill/>
          <a:ln>
            <a:noFill/>
          </a:ln>
        </p:spPr>
      </p:pic>
      <p:sp>
        <p:nvSpPr>
          <p:cNvPr id="174" name="Google Shape;174;p11"/>
          <p:cNvSpPr/>
          <p:nvPr/>
        </p:nvSpPr>
        <p:spPr>
          <a:xfrm>
            <a:off x="541534" y="1778663"/>
            <a:ext cx="4169876" cy="11004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The dual support points between the airy loops and the ear hooks alleviate the 10g weight of each earbud.</a:t>
            </a:r>
            <a:endParaRPr b="0" i="0" sz="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The Built-in memory wire and ear hooks designed by using various test models fit snugly on your ears for long-wearing comfort. Feel free no matter what hairstyle, accessories, or helmet you are wearing.</a:t>
            </a:r>
            <a:endParaRPr b="0" i="0" sz="800" u="none" cap="none" strike="noStrike">
              <a:solidFill>
                <a:schemeClr val="dk1"/>
              </a:solidFill>
              <a:latin typeface="Arial"/>
              <a:ea typeface="Arial"/>
              <a:cs typeface="Arial"/>
              <a:sym typeface="Arial"/>
            </a:endParaRPr>
          </a:p>
        </p:txBody>
      </p:sp>
      <p:sp>
        <p:nvSpPr>
          <p:cNvPr id="175" name="Google Shape;175;p11"/>
          <p:cNvSpPr txBox="1"/>
          <p:nvPr/>
        </p:nvSpPr>
        <p:spPr>
          <a:xfrm>
            <a:off x="541537" y="936488"/>
            <a:ext cx="4169873"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Comfortable, Stable, Without Pinching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chemeClr val="dk1"/>
                </a:solidFill>
                <a:latin typeface="Arial"/>
                <a:ea typeface="Arial"/>
                <a:cs typeface="Arial"/>
                <a:sym typeface="Arial"/>
              </a:rPr>
              <a:t>Ergonomic Ear Hooks</a:t>
            </a:r>
            <a:r>
              <a:rPr b="0" i="0" lang="en-GB" sz="2100" u="none" cap="none" strike="noStrike">
                <a:solidFill>
                  <a:schemeClr val="dk1"/>
                </a:solidFill>
                <a:latin typeface="Arial"/>
                <a:ea typeface="Arial"/>
                <a:cs typeface="Arial"/>
                <a:sym typeface="Arial"/>
              </a:rPr>
              <a:t> </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9" name="Shape 179"/>
        <p:cNvGrpSpPr/>
        <p:nvPr/>
      </p:nvGrpSpPr>
      <p:grpSpPr>
        <a:xfrm>
          <a:off x="0" y="0"/>
          <a:ext cx="0" cy="0"/>
          <a:chOff x="0" y="0"/>
          <a:chExt cx="0" cy="0"/>
        </a:xfrm>
      </p:grpSpPr>
      <p:pic>
        <p:nvPicPr>
          <p:cNvPr id="180" name="Google Shape;180;p12"/>
          <p:cNvPicPr preferRelativeResize="0"/>
          <p:nvPr/>
        </p:nvPicPr>
        <p:blipFill rotWithShape="1">
          <a:blip r:embed="rId3">
            <a:alphaModFix/>
          </a:blip>
          <a:srcRect b="0" l="0" r="0" t="0"/>
          <a:stretch/>
        </p:blipFill>
        <p:spPr>
          <a:xfrm>
            <a:off x="0" y="37125"/>
            <a:ext cx="9144001" cy="5404552"/>
          </a:xfrm>
          <a:prstGeom prst="rect">
            <a:avLst/>
          </a:prstGeom>
          <a:noFill/>
          <a:ln>
            <a:noFill/>
          </a:ln>
        </p:spPr>
      </p:pic>
      <p:grpSp>
        <p:nvGrpSpPr>
          <p:cNvPr id="181" name="Google Shape;181;p12"/>
          <p:cNvGrpSpPr/>
          <p:nvPr/>
        </p:nvGrpSpPr>
        <p:grpSpPr>
          <a:xfrm>
            <a:off x="5168243" y="1015181"/>
            <a:ext cx="3621443" cy="3151812"/>
            <a:chOff x="7459807" y="1958374"/>
            <a:chExt cx="4191000" cy="4061614"/>
          </a:xfrm>
        </p:grpSpPr>
        <p:sp>
          <p:nvSpPr>
            <p:cNvPr id="182" name="Google Shape;182;p12"/>
            <p:cNvSpPr/>
            <p:nvPr/>
          </p:nvSpPr>
          <p:spPr>
            <a:xfrm>
              <a:off x="7507950" y="1958374"/>
              <a:ext cx="4094700" cy="137241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404040"/>
                  </a:solidFill>
                  <a:latin typeface="Arial"/>
                  <a:ea typeface="Arial"/>
                  <a:cs typeface="Arial"/>
                  <a:sym typeface="Arial"/>
                </a:rPr>
                <a:t>Washable Sports Earbuds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404040"/>
                  </a:solidFill>
                  <a:latin typeface="Arial"/>
                  <a:ea typeface="Arial"/>
                  <a:cs typeface="Arial"/>
                  <a:sym typeface="Arial"/>
                </a:rPr>
                <a:t>IPX7 Sweat-Resistant Design</a:t>
              </a:r>
              <a:endParaRPr b="0" i="0" sz="1100" u="none" cap="none" strike="noStrike">
                <a:solidFill>
                  <a:srgbClr val="000000"/>
                </a:solidFill>
                <a:latin typeface="Arial"/>
                <a:ea typeface="Arial"/>
                <a:cs typeface="Arial"/>
                <a:sym typeface="Arial"/>
              </a:endParaRPr>
            </a:p>
          </p:txBody>
        </p:sp>
        <p:sp>
          <p:nvSpPr>
            <p:cNvPr id="183" name="Google Shape;183;p12"/>
            <p:cNvSpPr/>
            <p:nvPr/>
          </p:nvSpPr>
          <p:spPr>
            <a:xfrm>
              <a:off x="7459807" y="3330788"/>
              <a:ext cx="4191000" cy="26892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lt1"/>
                  </a:solidFill>
                  <a:latin typeface="Arial"/>
                  <a:ea typeface="Arial"/>
                  <a:cs typeface="Arial"/>
                  <a:sym typeface="Arial"/>
                </a:rPr>
                <a:t>The IPX7 waterproof rating* protects your earbuds from rain and sweat. You don’t have to panic if it starts raining.</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chemeClr val="lt1"/>
                  </a:solidFill>
                  <a:latin typeface="Arial"/>
                  <a:ea typeface="Arial"/>
                  <a:cs typeface="Arial"/>
                  <a:sym typeface="Arial"/>
                </a:rPr>
                <a:t>*The charging case of the earbuds is not water-resistant.</a:t>
              </a:r>
              <a:endParaRPr b="1" i="0" sz="1100" u="none" cap="none" strike="noStrike">
                <a:solidFill>
                  <a:schemeClr val="lt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3"/>
          <p:cNvPicPr preferRelativeResize="0"/>
          <p:nvPr/>
        </p:nvPicPr>
        <p:blipFill rotWithShape="1">
          <a:blip r:embed="rId3">
            <a:alphaModFix/>
          </a:blip>
          <a:srcRect b="0" l="0" r="0" t="0"/>
          <a:stretch/>
        </p:blipFill>
        <p:spPr>
          <a:xfrm>
            <a:off x="0" y="0"/>
            <a:ext cx="9144000" cy="5188898"/>
          </a:xfrm>
          <a:prstGeom prst="rect">
            <a:avLst/>
          </a:prstGeom>
          <a:noFill/>
          <a:ln>
            <a:noFill/>
          </a:ln>
        </p:spPr>
      </p:pic>
      <p:sp>
        <p:nvSpPr>
          <p:cNvPr id="189" name="Google Shape;189;p13"/>
          <p:cNvSpPr/>
          <p:nvPr/>
        </p:nvSpPr>
        <p:spPr>
          <a:xfrm>
            <a:off x="234625" y="4597575"/>
            <a:ext cx="6072000" cy="257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chemeClr val="dk1"/>
                </a:solidFill>
                <a:latin typeface="Arial"/>
                <a:ea typeface="Arial"/>
                <a:cs typeface="Arial"/>
                <a:sym typeface="Arial"/>
              </a:rPr>
              <a:t>* Playtime is tested in the laboratory under AAC format at 50% volume, which may vary according to device settings, use habits and other factors.</a:t>
            </a:r>
            <a:endParaRPr b="0" i="0" sz="600" u="none" cap="none" strike="noStrike">
              <a:solidFill>
                <a:schemeClr val="dk1"/>
              </a:solidFill>
              <a:latin typeface="Arial"/>
              <a:ea typeface="Arial"/>
              <a:cs typeface="Arial"/>
              <a:sym typeface="Arial"/>
            </a:endParaRPr>
          </a:p>
        </p:txBody>
      </p:sp>
      <p:grpSp>
        <p:nvGrpSpPr>
          <p:cNvPr id="190" name="Google Shape;190;p13"/>
          <p:cNvGrpSpPr/>
          <p:nvPr/>
        </p:nvGrpSpPr>
        <p:grpSpPr>
          <a:xfrm>
            <a:off x="372719" y="2320526"/>
            <a:ext cx="4586558" cy="842300"/>
            <a:chOff x="396955" y="-87922"/>
            <a:chExt cx="3374951" cy="867457"/>
          </a:xfrm>
        </p:grpSpPr>
        <p:sp>
          <p:nvSpPr>
            <p:cNvPr id="191" name="Google Shape;191;p13"/>
            <p:cNvSpPr/>
            <p:nvPr/>
          </p:nvSpPr>
          <p:spPr>
            <a:xfrm>
              <a:off x="396955" y="-86616"/>
              <a:ext cx="813976" cy="866151"/>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chemeClr val="dk1"/>
                  </a:solidFill>
                  <a:latin typeface="Arial"/>
                  <a:ea typeface="Arial"/>
                  <a:cs typeface="Arial"/>
                  <a:sym typeface="Arial"/>
                </a:rPr>
                <a:t>11</a:t>
              </a:r>
              <a:r>
                <a:rPr b="1" i="0" lang="en-GB" sz="1200" u="none" cap="none" strike="noStrike">
                  <a:solidFill>
                    <a:schemeClr val="dk1"/>
                  </a:solidFill>
                  <a:latin typeface="Arial"/>
                  <a:ea typeface="Arial"/>
                  <a:cs typeface="Arial"/>
                  <a:sym typeface="Arial"/>
                </a:rPr>
                <a:t> </a:t>
              </a:r>
              <a:r>
                <a:rPr b="0" i="0" lang="en-GB" sz="1200" u="none" cap="none" strike="noStrike">
                  <a:solidFill>
                    <a:schemeClr val="dk1"/>
                  </a:solidFill>
                  <a:latin typeface="Arial"/>
                  <a:ea typeface="Arial"/>
                  <a:cs typeface="Arial"/>
                  <a:sym typeface="Arial"/>
                </a:rPr>
                <a:t>Hrs</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per Charge</a:t>
              </a:r>
              <a:endParaRPr b="0" i="0" sz="900" u="none" cap="none" strike="noStrike">
                <a:solidFill>
                  <a:schemeClr val="dk1"/>
                </a:solidFill>
                <a:latin typeface="Arial"/>
                <a:ea typeface="Arial"/>
                <a:cs typeface="Arial"/>
                <a:sym typeface="Arial"/>
              </a:endParaRPr>
            </a:p>
          </p:txBody>
        </p:sp>
        <p:sp>
          <p:nvSpPr>
            <p:cNvPr id="192" name="Google Shape;192;p13"/>
            <p:cNvSpPr/>
            <p:nvPr/>
          </p:nvSpPr>
          <p:spPr>
            <a:xfrm>
              <a:off x="1485075" y="-87921"/>
              <a:ext cx="845517" cy="86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100"/>
                <a:buFont typeface="Arial"/>
                <a:buNone/>
              </a:pPr>
              <a:r>
                <a:rPr b="1" i="0" lang="en-GB" sz="3100" u="none" cap="none" strike="noStrike">
                  <a:solidFill>
                    <a:schemeClr val="dk1"/>
                  </a:solidFill>
                  <a:latin typeface="Arial"/>
                  <a:ea typeface="Arial"/>
                  <a:cs typeface="Arial"/>
                  <a:sym typeface="Arial"/>
                </a:rPr>
                <a:t>38</a:t>
              </a:r>
              <a:r>
                <a:rPr b="1" i="0" lang="en-GB" sz="1200" u="none" cap="none" strike="noStrike">
                  <a:solidFill>
                    <a:schemeClr val="dk1"/>
                  </a:solidFill>
                  <a:latin typeface="Arial"/>
                  <a:ea typeface="Arial"/>
                  <a:cs typeface="Arial"/>
                  <a:sym typeface="Arial"/>
                </a:rPr>
                <a:t> </a:t>
              </a:r>
              <a:r>
                <a:rPr b="0" i="0" lang="en-GB" sz="1200" u="none" cap="none" strike="noStrike">
                  <a:solidFill>
                    <a:schemeClr val="dk1"/>
                  </a:solidFill>
                  <a:latin typeface="Arial"/>
                  <a:ea typeface="Arial"/>
                  <a:cs typeface="Arial"/>
                  <a:sym typeface="Arial"/>
                </a:rPr>
                <a:t>Hrs</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GB" sz="900" u="none" cap="none" strike="noStrike">
                  <a:solidFill>
                    <a:schemeClr val="dk1"/>
                  </a:solidFill>
                  <a:latin typeface="Arial"/>
                  <a:ea typeface="Arial"/>
                  <a:cs typeface="Arial"/>
                  <a:sym typeface="Arial"/>
                </a:rPr>
                <a:t>of Total Playback with Case </a:t>
              </a:r>
              <a:endParaRPr b="0" i="0" sz="900" u="none" cap="none" strike="noStrike">
                <a:solidFill>
                  <a:schemeClr val="dk1"/>
                </a:solidFill>
                <a:latin typeface="Arial"/>
                <a:ea typeface="Arial"/>
                <a:cs typeface="Arial"/>
                <a:sym typeface="Arial"/>
              </a:endParaRPr>
            </a:p>
          </p:txBody>
        </p:sp>
        <p:sp>
          <p:nvSpPr>
            <p:cNvPr id="193" name="Google Shape;193;p13"/>
            <p:cNvSpPr/>
            <p:nvPr/>
          </p:nvSpPr>
          <p:spPr>
            <a:xfrm>
              <a:off x="2553161" y="-87922"/>
              <a:ext cx="1218745" cy="86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chemeClr val="dk1"/>
                  </a:solidFill>
                  <a:latin typeface="Arial"/>
                  <a:ea typeface="Arial"/>
                  <a:cs typeface="Arial"/>
                  <a:sym typeface="Arial"/>
                </a:rPr>
                <a:t>5</a:t>
              </a:r>
              <a:r>
                <a:rPr b="1" i="0" lang="en-GB" sz="1200" u="none" cap="none" strike="noStrike">
                  <a:solidFill>
                    <a:schemeClr val="dk1"/>
                  </a:solidFill>
                  <a:latin typeface="Arial"/>
                  <a:ea typeface="Arial"/>
                  <a:cs typeface="Arial"/>
                  <a:sym typeface="Arial"/>
                </a:rPr>
                <a:t> </a:t>
              </a:r>
              <a:r>
                <a:rPr b="0" i="0" lang="en-GB" sz="1200" u="none" cap="none" strike="noStrike">
                  <a:solidFill>
                    <a:schemeClr val="dk1"/>
                  </a:solidFill>
                  <a:latin typeface="Arial"/>
                  <a:ea typeface="Arial"/>
                  <a:cs typeface="Arial"/>
                  <a:sym typeface="Arial"/>
                </a:rPr>
                <a:t>mins=</a:t>
              </a:r>
              <a:r>
                <a:rPr b="1" i="0" lang="en-GB" sz="3600" u="none" cap="none" strike="noStrike">
                  <a:solidFill>
                    <a:schemeClr val="dk1"/>
                  </a:solidFill>
                  <a:latin typeface="Arial"/>
                  <a:ea typeface="Arial"/>
                  <a:cs typeface="Arial"/>
                  <a:sym typeface="Arial"/>
                </a:rPr>
                <a:t>2</a:t>
              </a:r>
              <a:r>
                <a:rPr b="1" i="0" lang="en-GB" sz="1200" u="none" cap="none" strike="noStrike">
                  <a:solidFill>
                    <a:schemeClr val="dk1"/>
                  </a:solidFill>
                  <a:latin typeface="Arial"/>
                  <a:ea typeface="Arial"/>
                  <a:cs typeface="Arial"/>
                  <a:sym typeface="Arial"/>
                </a:rPr>
                <a:t> </a:t>
              </a:r>
              <a:r>
                <a:rPr b="0" i="0" lang="en-GB" sz="1200" u="none" cap="none" strike="noStrike">
                  <a:solidFill>
                    <a:schemeClr val="dk1"/>
                  </a:solidFill>
                  <a:latin typeface="Arial"/>
                  <a:ea typeface="Arial"/>
                  <a:cs typeface="Arial"/>
                  <a:sym typeface="Arial"/>
                </a:rPr>
                <a:t>hrs</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Fast Charge</a:t>
              </a:r>
              <a:endParaRPr b="0" i="0" sz="900" u="none" cap="none" strike="noStrike">
                <a:solidFill>
                  <a:schemeClr val="dk1"/>
                </a:solidFill>
                <a:latin typeface="Arial"/>
                <a:ea typeface="Arial"/>
                <a:cs typeface="Arial"/>
                <a:sym typeface="Arial"/>
              </a:endParaRPr>
            </a:p>
          </p:txBody>
        </p:sp>
      </p:grpSp>
      <p:sp>
        <p:nvSpPr>
          <p:cNvPr id="194" name="Google Shape;194;p13"/>
          <p:cNvSpPr/>
          <p:nvPr/>
        </p:nvSpPr>
        <p:spPr>
          <a:xfrm>
            <a:off x="372719" y="805409"/>
            <a:ext cx="4586400" cy="894300"/>
          </a:xfrm>
          <a:prstGeom prst="rect">
            <a:avLst/>
          </a:prstGeom>
          <a:noFill/>
          <a:ln cap="flat" cmpd="sng" w="9525">
            <a:solidFill>
              <a:srgbClr val="F5F7FC"/>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chemeClr val="dk1"/>
                </a:solidFill>
                <a:latin typeface="Arial"/>
                <a:ea typeface="Arial"/>
                <a:cs typeface="Arial"/>
                <a:sym typeface="Arial"/>
              </a:rPr>
              <a:t>Extended 38-Hour Battery Life</a:t>
            </a:r>
            <a:r>
              <a:rPr b="1" i="0" lang="en-GB" sz="2400" u="none" cap="none" strike="noStrike">
                <a:solidFill>
                  <a:schemeClr val="dk1"/>
                </a:solidFill>
                <a:latin typeface="Arial"/>
                <a:ea typeface="Arial"/>
                <a:cs typeface="Arial"/>
                <a:sym typeface="Arial"/>
              </a:rPr>
              <a:t>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5-Min Quick Charge Gets 2 Hours Extra Playtime</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14"/>
          <p:cNvPicPr preferRelativeResize="0"/>
          <p:nvPr/>
        </p:nvPicPr>
        <p:blipFill rotWithShape="1">
          <a:blip r:embed="rId3">
            <a:alphaModFix/>
          </a:blip>
          <a:srcRect b="0" l="0" r="0" t="0"/>
          <a:stretch/>
        </p:blipFill>
        <p:spPr>
          <a:xfrm>
            <a:off x="0" y="0"/>
            <a:ext cx="9143999" cy="5394372"/>
          </a:xfrm>
          <a:prstGeom prst="rect">
            <a:avLst/>
          </a:prstGeom>
          <a:noFill/>
          <a:ln>
            <a:noFill/>
          </a:ln>
        </p:spPr>
      </p:pic>
      <p:sp>
        <p:nvSpPr>
          <p:cNvPr id="200" name="Google Shape;200;p14"/>
          <p:cNvSpPr/>
          <p:nvPr/>
        </p:nvSpPr>
        <p:spPr>
          <a:xfrm>
            <a:off x="407372" y="1059550"/>
            <a:ext cx="4864716" cy="836668"/>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Instant Charge Without Plugging in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chemeClr val="dk1"/>
                </a:solidFill>
                <a:latin typeface="Arial"/>
                <a:ea typeface="Arial"/>
                <a:cs typeface="Arial"/>
                <a:sym typeface="Arial"/>
              </a:rPr>
              <a:t>Qi-Enabled Wireless Charging</a:t>
            </a:r>
            <a:r>
              <a:rPr b="0" i="0" lang="en-GB" sz="1600" u="none" cap="none" strike="noStrike">
                <a:solidFill>
                  <a:schemeClr val="dk1"/>
                </a:solidFill>
                <a:latin typeface="Arial"/>
                <a:ea typeface="Arial"/>
                <a:cs typeface="Arial"/>
                <a:sym typeface="Arial"/>
              </a:rPr>
              <a:t>*</a:t>
            </a:r>
            <a:r>
              <a:rPr b="0" i="0" lang="en-GB"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sp>
        <p:nvSpPr>
          <p:cNvPr id="201" name="Google Shape;201;p14"/>
          <p:cNvSpPr/>
          <p:nvPr/>
        </p:nvSpPr>
        <p:spPr>
          <a:xfrm>
            <a:off x="407372" y="1912368"/>
            <a:ext cx="4671834" cy="20868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Keep consistency with your other wirelessly charge-enabled devices, charging your 1MORE earbuds have never been easier.</a:t>
            </a:r>
            <a:endParaRPr b="0" i="0" sz="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0" i="0" lang="en-GB" sz="1100" u="none" cap="none" strike="noStrike">
                <a:solidFill>
                  <a:schemeClr val="dk1"/>
                </a:solidFill>
                <a:latin typeface="Arial"/>
                <a:ea typeface="Arial"/>
                <a:cs typeface="Arial"/>
                <a:sym typeface="Arial"/>
              </a:rPr>
              <a:t> </a:t>
            </a:r>
            <a:endParaRPr b="1" i="0" sz="1100" u="none" cap="none" strike="noStrike">
              <a:solidFill>
                <a:schemeClr val="lt1"/>
              </a:solidFill>
              <a:latin typeface="Arial"/>
              <a:ea typeface="Arial"/>
              <a:cs typeface="Arial"/>
              <a:sym typeface="Arial"/>
            </a:endParaRPr>
          </a:p>
        </p:txBody>
      </p:sp>
      <p:sp>
        <p:nvSpPr>
          <p:cNvPr id="202" name="Google Shape;202;p14"/>
          <p:cNvSpPr/>
          <p:nvPr/>
        </p:nvSpPr>
        <p:spPr>
          <a:xfrm>
            <a:off x="407372" y="4465937"/>
            <a:ext cx="4572000" cy="34900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GB" sz="600" u="none" cap="none" strike="noStrike">
                <a:solidFill>
                  <a:schemeClr val="dk1"/>
                </a:solidFill>
                <a:latin typeface="Arial"/>
                <a:ea typeface="Arial"/>
                <a:cs typeface="Arial"/>
                <a:sym typeface="Arial"/>
              </a:rPr>
              <a:t>*The wireless charger is sold separately; please charge with a Qi-enabled device to improve safety and stability.</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15"/>
          <p:cNvPicPr preferRelativeResize="0"/>
          <p:nvPr/>
        </p:nvPicPr>
        <p:blipFill rotWithShape="1">
          <a:blip r:embed="rId3">
            <a:alphaModFix/>
          </a:blip>
          <a:srcRect b="0" l="0" r="0" t="0"/>
          <a:stretch/>
        </p:blipFill>
        <p:spPr>
          <a:xfrm>
            <a:off x="0" y="-44325"/>
            <a:ext cx="9144001" cy="5238398"/>
          </a:xfrm>
          <a:prstGeom prst="rect">
            <a:avLst/>
          </a:prstGeom>
          <a:noFill/>
          <a:ln>
            <a:noFill/>
          </a:ln>
        </p:spPr>
      </p:pic>
      <p:grpSp>
        <p:nvGrpSpPr>
          <p:cNvPr id="208" name="Google Shape;208;p15"/>
          <p:cNvGrpSpPr/>
          <p:nvPr/>
        </p:nvGrpSpPr>
        <p:grpSpPr>
          <a:xfrm>
            <a:off x="5176925" y="824834"/>
            <a:ext cx="3859920" cy="1750040"/>
            <a:chOff x="6655783" y="1634461"/>
            <a:chExt cx="7095372" cy="1671161"/>
          </a:xfrm>
        </p:grpSpPr>
        <p:sp>
          <p:nvSpPr>
            <p:cNvPr id="209" name="Google Shape;209;p15"/>
            <p:cNvSpPr txBox="1"/>
            <p:nvPr/>
          </p:nvSpPr>
          <p:spPr>
            <a:xfrm>
              <a:off x="6655783" y="1634461"/>
              <a:ext cx="6840600" cy="889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Seamlessly Connectivity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chemeClr val="dk1"/>
                  </a:solidFill>
                  <a:latin typeface="Arial"/>
                  <a:ea typeface="Arial"/>
                  <a:cs typeface="Arial"/>
                  <a:sym typeface="Arial"/>
                </a:rPr>
                <a:t>Advanced Bluetooth 5.3 Technology</a:t>
              </a:r>
              <a:endParaRPr b="1" i="0" sz="2100" u="none" cap="none" strike="noStrike">
                <a:solidFill>
                  <a:schemeClr val="dk1"/>
                </a:solidFill>
                <a:latin typeface="Arial"/>
                <a:ea typeface="Arial"/>
                <a:cs typeface="Arial"/>
                <a:sym typeface="Arial"/>
              </a:endParaRPr>
            </a:p>
          </p:txBody>
        </p:sp>
        <p:sp>
          <p:nvSpPr>
            <p:cNvPr id="210" name="Google Shape;210;p15"/>
            <p:cNvSpPr/>
            <p:nvPr/>
          </p:nvSpPr>
          <p:spPr>
            <a:xfrm>
              <a:off x="6685861" y="2632722"/>
              <a:ext cx="7065294" cy="6729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The 1MORE S50 sport earbuds feature the currently most advanced Bluetooth 5.3 version. Supporting seamless use - less power consumption, strong anti-interference, effortless entertainment, and wide compatibility. </a:t>
              </a:r>
              <a:endParaRPr b="0" i="0" sz="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p:txBody>
        </p:sp>
      </p:grpSp>
      <p:grpSp>
        <p:nvGrpSpPr>
          <p:cNvPr id="211" name="Google Shape;211;p15"/>
          <p:cNvGrpSpPr/>
          <p:nvPr/>
        </p:nvGrpSpPr>
        <p:grpSpPr>
          <a:xfrm>
            <a:off x="5176924" y="2869509"/>
            <a:ext cx="2362500" cy="861208"/>
            <a:chOff x="7129565" y="3786623"/>
            <a:chExt cx="3150000" cy="1148277"/>
          </a:xfrm>
        </p:grpSpPr>
        <p:sp>
          <p:nvSpPr>
            <p:cNvPr id="212" name="Google Shape;212;p15"/>
            <p:cNvSpPr/>
            <p:nvPr/>
          </p:nvSpPr>
          <p:spPr>
            <a:xfrm>
              <a:off x="7129565" y="3786623"/>
              <a:ext cx="3150000" cy="2970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Bluetooth 5.3 Transmission</a:t>
              </a:r>
              <a:endParaRPr b="0" i="0" sz="800" u="none" cap="none" strike="noStrike">
                <a:solidFill>
                  <a:schemeClr val="dk1"/>
                </a:solidFill>
                <a:latin typeface="Arial"/>
                <a:ea typeface="Arial"/>
                <a:cs typeface="Arial"/>
                <a:sym typeface="Arial"/>
              </a:endParaRPr>
            </a:p>
          </p:txBody>
        </p:sp>
        <p:sp>
          <p:nvSpPr>
            <p:cNvPr id="213" name="Google Shape;213;p15"/>
            <p:cNvSpPr/>
            <p:nvPr/>
          </p:nvSpPr>
          <p:spPr>
            <a:xfrm>
              <a:off x="7129565" y="4637900"/>
              <a:ext cx="3150000" cy="2970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Bluetooth 5.0 Transmission</a:t>
              </a:r>
              <a:endParaRPr b="0" i="0" sz="800" u="none" cap="none" strike="noStrike">
                <a:solidFill>
                  <a:schemeClr val="dk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7" name="Shape 217"/>
        <p:cNvGrpSpPr/>
        <p:nvPr/>
      </p:nvGrpSpPr>
      <p:grpSpPr>
        <a:xfrm>
          <a:off x="0" y="0"/>
          <a:ext cx="0" cy="0"/>
          <a:chOff x="0" y="0"/>
          <a:chExt cx="0" cy="0"/>
        </a:xfrm>
      </p:grpSpPr>
      <p:sp>
        <p:nvSpPr>
          <p:cNvPr id="218" name="Google Shape;218;p16"/>
          <p:cNvSpPr/>
          <p:nvPr/>
        </p:nvSpPr>
        <p:spPr>
          <a:xfrm>
            <a:off x="2555739" y="481907"/>
            <a:ext cx="4527161" cy="60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595959"/>
                </a:solidFill>
                <a:latin typeface="Arial"/>
                <a:ea typeface="Arial"/>
                <a:cs typeface="Arial"/>
                <a:sym typeface="Arial"/>
              </a:rPr>
              <a:t>Smart Playback Keeps You In The Zone</a:t>
            </a:r>
            <a:endParaRPr b="0" i="0" sz="14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3F3F3F"/>
                </a:solidFill>
                <a:latin typeface="Arial"/>
                <a:ea typeface="Arial"/>
                <a:cs typeface="Arial"/>
                <a:sym typeface="Arial"/>
              </a:rPr>
              <a:t>Sensitive Touch Control</a:t>
            </a:r>
            <a:endParaRPr b="1" i="0" sz="2400" u="none" cap="none" strike="noStrike">
              <a:solidFill>
                <a:srgbClr val="3F3F3F"/>
              </a:solidFill>
              <a:latin typeface="Arial"/>
              <a:ea typeface="Arial"/>
              <a:cs typeface="Arial"/>
              <a:sym typeface="Arial"/>
            </a:endParaRPr>
          </a:p>
        </p:txBody>
      </p:sp>
      <p:grpSp>
        <p:nvGrpSpPr>
          <p:cNvPr id="219" name="Google Shape;219;p16"/>
          <p:cNvGrpSpPr/>
          <p:nvPr/>
        </p:nvGrpSpPr>
        <p:grpSpPr>
          <a:xfrm>
            <a:off x="823916" y="1457461"/>
            <a:ext cx="2196899" cy="2945564"/>
            <a:chOff x="1006799" y="1594968"/>
            <a:chExt cx="3493764" cy="4684377"/>
          </a:xfrm>
        </p:grpSpPr>
        <p:pic>
          <p:nvPicPr>
            <p:cNvPr id="220" name="Google Shape;220;p16"/>
            <p:cNvPicPr preferRelativeResize="0"/>
            <p:nvPr/>
          </p:nvPicPr>
          <p:blipFill rotWithShape="1">
            <a:blip r:embed="rId3">
              <a:alphaModFix/>
            </a:blip>
            <a:srcRect b="0" l="0" r="0" t="0"/>
            <a:stretch/>
          </p:blipFill>
          <p:spPr>
            <a:xfrm>
              <a:off x="1006799" y="1594968"/>
              <a:ext cx="3493764" cy="4684377"/>
            </a:xfrm>
            <a:prstGeom prst="rect">
              <a:avLst/>
            </a:prstGeom>
            <a:noFill/>
            <a:ln>
              <a:noFill/>
            </a:ln>
          </p:spPr>
        </p:pic>
        <p:grpSp>
          <p:nvGrpSpPr>
            <p:cNvPr id="221" name="Google Shape;221;p16"/>
            <p:cNvGrpSpPr/>
            <p:nvPr/>
          </p:nvGrpSpPr>
          <p:grpSpPr>
            <a:xfrm>
              <a:off x="2441413" y="3899056"/>
              <a:ext cx="1753983" cy="1989047"/>
              <a:chOff x="2441413" y="3899056"/>
              <a:chExt cx="1753983" cy="1989047"/>
            </a:xfrm>
          </p:grpSpPr>
          <p:sp>
            <p:nvSpPr>
              <p:cNvPr id="222" name="Google Shape;222;p16"/>
              <p:cNvSpPr/>
              <p:nvPr/>
            </p:nvSpPr>
            <p:spPr>
              <a:xfrm rot="-1543624">
                <a:off x="2493940" y="4129144"/>
                <a:ext cx="1176738" cy="510734"/>
              </a:xfrm>
              <a:prstGeom prst="roundRect">
                <a:avLst>
                  <a:gd fmla="val 50000" name="adj"/>
                </a:avLst>
              </a:prstGeom>
              <a:gradFill>
                <a:gsLst>
                  <a:gs pos="0">
                    <a:srgbClr val="FF0000">
                      <a:alpha val="29411"/>
                    </a:srgbClr>
                  </a:gs>
                  <a:gs pos="41000">
                    <a:srgbClr val="FF0000">
                      <a:alpha val="29411"/>
                    </a:srgbClr>
                  </a:gs>
                  <a:gs pos="74000">
                    <a:srgbClr val="C00000">
                      <a:alpha val="9411"/>
                    </a:srgbClr>
                  </a:gs>
                  <a:gs pos="100000">
                    <a:srgbClr val="910505">
                      <a:alpha val="392"/>
                    </a:srgbClr>
                  </a:gs>
                </a:gsLst>
                <a:lin ang="6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23" name="Google Shape;223;p16"/>
              <p:cNvGrpSpPr/>
              <p:nvPr/>
            </p:nvGrpSpPr>
            <p:grpSpPr>
              <a:xfrm>
                <a:off x="2671786" y="4610100"/>
                <a:ext cx="1523610" cy="1278003"/>
                <a:chOff x="2671786" y="4610100"/>
                <a:chExt cx="1523610" cy="1278003"/>
              </a:xfrm>
            </p:grpSpPr>
            <p:cxnSp>
              <p:nvCxnSpPr>
                <p:cNvPr id="224" name="Google Shape;224;p16"/>
                <p:cNvCxnSpPr/>
                <p:nvPr/>
              </p:nvCxnSpPr>
              <p:spPr>
                <a:xfrm>
                  <a:off x="3183909" y="4610100"/>
                  <a:ext cx="0" cy="1067701"/>
                </a:xfrm>
                <a:prstGeom prst="straightConnector1">
                  <a:avLst/>
                </a:prstGeom>
                <a:noFill/>
                <a:ln cap="flat" cmpd="sng" w="9525">
                  <a:solidFill>
                    <a:srgbClr val="A5A5A5"/>
                  </a:solidFill>
                  <a:prstDash val="solid"/>
                  <a:miter lim="8000"/>
                  <a:headEnd len="sm" w="sm" type="none"/>
                  <a:tailEnd len="sm" w="sm" type="none"/>
                </a:ln>
              </p:spPr>
            </p:cxnSp>
            <p:sp>
              <p:nvSpPr>
                <p:cNvPr id="225" name="Google Shape;225;p16"/>
                <p:cNvSpPr/>
                <p:nvPr/>
              </p:nvSpPr>
              <p:spPr>
                <a:xfrm>
                  <a:off x="2671786" y="5705067"/>
                  <a:ext cx="1523610" cy="183036"/>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595959"/>
                      </a:solidFill>
                      <a:latin typeface="Arial"/>
                      <a:ea typeface="Arial"/>
                      <a:cs typeface="Arial"/>
                      <a:sym typeface="Arial"/>
                    </a:rPr>
                    <a:t>Touch Control</a:t>
                  </a:r>
                  <a:endParaRPr b="0" i="0" sz="800" u="none" cap="none" strike="noStrike">
                    <a:solidFill>
                      <a:srgbClr val="595959"/>
                    </a:solidFill>
                    <a:latin typeface="Arial"/>
                    <a:ea typeface="Arial"/>
                    <a:cs typeface="Arial"/>
                    <a:sym typeface="Arial"/>
                  </a:endParaRPr>
                </a:p>
              </p:txBody>
            </p:sp>
          </p:grpSp>
        </p:grpSp>
      </p:grpSp>
      <p:grpSp>
        <p:nvGrpSpPr>
          <p:cNvPr id="226" name="Google Shape;226;p16"/>
          <p:cNvGrpSpPr/>
          <p:nvPr/>
        </p:nvGrpSpPr>
        <p:grpSpPr>
          <a:xfrm>
            <a:off x="4478217" y="2240129"/>
            <a:ext cx="2725247" cy="1588357"/>
            <a:chOff x="3860848" y="3145726"/>
            <a:chExt cx="1723204" cy="2117809"/>
          </a:xfrm>
        </p:grpSpPr>
        <p:sp>
          <p:nvSpPr>
            <p:cNvPr id="227" name="Google Shape;227;p16"/>
            <p:cNvSpPr txBox="1"/>
            <p:nvPr/>
          </p:nvSpPr>
          <p:spPr>
            <a:xfrm>
              <a:off x="3860852" y="3145726"/>
              <a:ext cx="1723200" cy="48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3F3F3F"/>
                  </a:solidFill>
                  <a:latin typeface="Arial"/>
                  <a:ea typeface="Arial"/>
                  <a:cs typeface="Arial"/>
                  <a:sym typeface="Arial"/>
                </a:rPr>
                <a:t>Music</a:t>
              </a:r>
              <a:endParaRPr b="0" i="0" sz="11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Play / Pause: Double Tap</a:t>
              </a:r>
              <a:endParaRPr b="0" i="0" sz="1100" u="none" cap="none" strike="noStrike">
                <a:solidFill>
                  <a:srgbClr val="000000"/>
                </a:solidFill>
                <a:latin typeface="Arial"/>
                <a:ea typeface="Arial"/>
                <a:cs typeface="Arial"/>
                <a:sym typeface="Arial"/>
              </a:endParaRPr>
            </a:p>
          </p:txBody>
        </p:sp>
        <p:sp>
          <p:nvSpPr>
            <p:cNvPr id="228" name="Google Shape;228;p16"/>
            <p:cNvSpPr txBox="1"/>
            <p:nvPr/>
          </p:nvSpPr>
          <p:spPr>
            <a:xfrm>
              <a:off x="3860852" y="3963443"/>
              <a:ext cx="1723200" cy="48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3F3F3F"/>
                  </a:solidFill>
                  <a:latin typeface="Arial"/>
                  <a:ea typeface="Arial"/>
                  <a:cs typeface="Arial"/>
                  <a:sym typeface="Arial"/>
                </a:rPr>
                <a:t>Calls</a:t>
              </a:r>
              <a:endParaRPr b="0" i="0" sz="11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Answer / End Calls: Double Tap</a:t>
              </a:r>
              <a:endParaRPr b="0" i="0" sz="800" u="none" cap="none" strike="noStrike">
                <a:solidFill>
                  <a:srgbClr val="3F3F3F"/>
                </a:solidFill>
                <a:latin typeface="Arial"/>
                <a:ea typeface="Arial"/>
                <a:cs typeface="Arial"/>
                <a:sym typeface="Arial"/>
              </a:endParaRPr>
            </a:p>
          </p:txBody>
        </p:sp>
        <p:sp>
          <p:nvSpPr>
            <p:cNvPr id="229" name="Google Shape;229;p16"/>
            <p:cNvSpPr txBox="1"/>
            <p:nvPr/>
          </p:nvSpPr>
          <p:spPr>
            <a:xfrm>
              <a:off x="3860848" y="4781135"/>
              <a:ext cx="1723200" cy="48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3F3F3F"/>
                  </a:solidFill>
                  <a:latin typeface="Arial"/>
                  <a:ea typeface="Arial"/>
                  <a:cs typeface="Arial"/>
                  <a:sym typeface="Arial"/>
                </a:rPr>
                <a:t>Activate Voice Assistant </a:t>
              </a:r>
              <a:endParaRPr b="0" i="0" sz="11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Triple Tap when connected and not in a call</a:t>
              </a:r>
              <a:endParaRPr b="0" i="0" sz="800" u="none" cap="none" strike="noStrike">
                <a:solidFill>
                  <a:srgbClr val="3F3F3F"/>
                </a:solidFill>
                <a:latin typeface="Arial"/>
                <a:ea typeface="Arial"/>
                <a:cs typeface="Arial"/>
                <a:sym typeface="Arial"/>
              </a:endParaRPr>
            </a:p>
          </p:txBody>
        </p:sp>
      </p:grpSp>
      <p:sp>
        <p:nvSpPr>
          <p:cNvPr id="230" name="Google Shape;230;p16"/>
          <p:cNvSpPr txBox="1"/>
          <p:nvPr/>
        </p:nvSpPr>
        <p:spPr>
          <a:xfrm>
            <a:off x="4478217" y="4219393"/>
            <a:ext cx="4059108" cy="438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rgbClr val="7F7F7F"/>
                </a:solidFill>
                <a:latin typeface="Arial"/>
                <a:ea typeface="Arial"/>
                <a:cs typeface="Arial"/>
                <a:sym typeface="Arial"/>
              </a:rPr>
              <a:t>* Reject a call via your phone or other devices; Install the 1MORE MUSIC APP to customize the controls.</a:t>
            </a:r>
            <a:endParaRPr b="0" i="0" sz="6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None/>
            </a:pPr>
            <a:r>
              <a:rPr b="0" i="0" lang="en-GB" sz="600" u="none" cap="none" strike="noStrike">
                <a:solidFill>
                  <a:srgbClr val="7F7F7F"/>
                </a:solidFill>
                <a:latin typeface="Arial"/>
                <a:ea typeface="Arial"/>
                <a:cs typeface="Arial"/>
                <a:sym typeface="Arial"/>
              </a:rPr>
              <a:t>The above functions apply to either bud when using single or dual mode.</a:t>
            </a:r>
            <a:endParaRPr b="0" i="0" sz="6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rgbClr val="7F7F7F"/>
                </a:solidFill>
                <a:latin typeface="Arial"/>
                <a:ea typeface="Arial"/>
                <a:cs typeface="Arial"/>
                <a:sym typeface="Arial"/>
              </a:rPr>
              <a:t>* The above features may vary slightly depending on the device.</a:t>
            </a:r>
            <a:endParaRPr b="0" i="0" sz="6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7F7F7F"/>
              </a:solidFill>
              <a:latin typeface="Arial"/>
              <a:ea typeface="Arial"/>
              <a:cs typeface="Arial"/>
              <a:sym typeface="Arial"/>
            </a:endParaRPr>
          </a:p>
        </p:txBody>
      </p:sp>
      <p:sp>
        <p:nvSpPr>
          <p:cNvPr id="231" name="Google Shape;231;p16"/>
          <p:cNvSpPr/>
          <p:nvPr/>
        </p:nvSpPr>
        <p:spPr>
          <a:xfrm>
            <a:off x="4478358" y="1609269"/>
            <a:ext cx="2725100" cy="387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3F3F3F"/>
                </a:solidFill>
                <a:latin typeface="Arial"/>
                <a:ea typeface="Arial"/>
                <a:cs typeface="Arial"/>
                <a:sym typeface="Arial"/>
              </a:rPr>
              <a:t>Smart Playback</a:t>
            </a:r>
            <a:endParaRPr b="0" i="0" sz="11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Auto pause when an earbud is taken off</a:t>
            </a:r>
            <a:endParaRPr b="0" i="0" sz="800" u="none" cap="none" strike="noStrike">
              <a:solidFill>
                <a:srgbClr val="3F3F3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5" name="Shape 235"/>
        <p:cNvGrpSpPr/>
        <p:nvPr/>
      </p:nvGrpSpPr>
      <p:grpSpPr>
        <a:xfrm>
          <a:off x="0" y="0"/>
          <a:ext cx="0" cy="0"/>
          <a:chOff x="0" y="0"/>
          <a:chExt cx="0" cy="0"/>
        </a:xfrm>
      </p:grpSpPr>
      <p:pic>
        <p:nvPicPr>
          <p:cNvPr id="236" name="Google Shape;236;p17"/>
          <p:cNvPicPr preferRelativeResize="0"/>
          <p:nvPr/>
        </p:nvPicPr>
        <p:blipFill rotWithShape="1">
          <a:blip r:embed="rId3">
            <a:alphaModFix/>
          </a:blip>
          <a:srcRect b="0" l="0" r="0" t="0"/>
          <a:stretch/>
        </p:blipFill>
        <p:spPr>
          <a:xfrm>
            <a:off x="4827525" y="1262225"/>
            <a:ext cx="4316476" cy="2075675"/>
          </a:xfrm>
          <a:prstGeom prst="rect">
            <a:avLst/>
          </a:prstGeom>
          <a:noFill/>
          <a:ln>
            <a:noFill/>
          </a:ln>
        </p:spPr>
      </p:pic>
      <p:grpSp>
        <p:nvGrpSpPr>
          <p:cNvPr id="237" name="Google Shape;237;p17"/>
          <p:cNvGrpSpPr/>
          <p:nvPr/>
        </p:nvGrpSpPr>
        <p:grpSpPr>
          <a:xfrm>
            <a:off x="657192" y="1085788"/>
            <a:ext cx="4295902" cy="2952968"/>
            <a:chOff x="843757" y="2174657"/>
            <a:chExt cx="5727870" cy="3937291"/>
          </a:xfrm>
        </p:grpSpPr>
        <p:sp>
          <p:nvSpPr>
            <p:cNvPr id="238" name="Google Shape;238;p17"/>
            <p:cNvSpPr/>
            <p:nvPr/>
          </p:nvSpPr>
          <p:spPr>
            <a:xfrm>
              <a:off x="843757" y="2174657"/>
              <a:ext cx="2241030" cy="418128"/>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1200"/>
                <a:buFont typeface="Arial"/>
                <a:buNone/>
              </a:pPr>
              <a:r>
                <a:rPr b="1" i="0" lang="en-GB" sz="1200" u="none" cap="none" strike="noStrike">
                  <a:solidFill>
                    <a:srgbClr val="3F3F3F"/>
                  </a:solidFill>
                  <a:latin typeface="Arial"/>
                  <a:ea typeface="Arial"/>
                  <a:cs typeface="Arial"/>
                  <a:sym typeface="Arial"/>
                </a:rPr>
                <a:t>Specifications</a:t>
              </a:r>
              <a:endParaRPr b="0" i="0" sz="1100" u="none" cap="none" strike="noStrike">
                <a:solidFill>
                  <a:srgbClr val="000000"/>
                </a:solidFill>
                <a:latin typeface="Arial"/>
                <a:ea typeface="Arial"/>
                <a:cs typeface="Arial"/>
                <a:sym typeface="Arial"/>
              </a:endParaRPr>
            </a:p>
          </p:txBody>
        </p:sp>
        <p:sp>
          <p:nvSpPr>
            <p:cNvPr id="239" name="Google Shape;239;p17"/>
            <p:cNvSpPr/>
            <p:nvPr/>
          </p:nvSpPr>
          <p:spPr>
            <a:xfrm>
              <a:off x="843757" y="5758582"/>
              <a:ext cx="5727870" cy="353366"/>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500"/>
                <a:buFont typeface="Arial"/>
                <a:buNone/>
              </a:pPr>
              <a:r>
                <a:rPr b="0" i="0" lang="en-GB" sz="500" u="none" cap="none" strike="noStrike">
                  <a:solidFill>
                    <a:srgbClr val="7F7F7F"/>
                  </a:solidFill>
                  <a:latin typeface="Arial"/>
                  <a:ea typeface="Arial"/>
                  <a:cs typeface="Arial"/>
                  <a:sym typeface="Arial"/>
                </a:rPr>
                <a:t>The specifications are acquired from laboratory tested data.</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00"/>
                <a:buFont typeface="Arial"/>
                <a:buNone/>
              </a:pPr>
              <a:r>
                <a:rPr b="0" i="0" lang="en-GB" sz="500" u="none" cap="none" strike="noStrike">
                  <a:solidFill>
                    <a:srgbClr val="7F7F7F"/>
                  </a:solidFill>
                  <a:latin typeface="Arial"/>
                  <a:ea typeface="Arial"/>
                  <a:cs typeface="Arial"/>
                  <a:sym typeface="Arial"/>
                </a:rPr>
                <a:t>* The playback time, tested under the laboratory condition of AAC format and 50% volume, may vary with different device settings, environments, usage and other factors.</a:t>
              </a:r>
              <a:endParaRPr b="0" i="0" sz="1100" u="none" cap="none" strike="noStrike">
                <a:solidFill>
                  <a:srgbClr val="000000"/>
                </a:solidFill>
                <a:latin typeface="Arial"/>
                <a:ea typeface="Arial"/>
                <a:cs typeface="Arial"/>
                <a:sym typeface="Arial"/>
              </a:endParaRPr>
            </a:p>
          </p:txBody>
        </p:sp>
        <p:grpSp>
          <p:nvGrpSpPr>
            <p:cNvPr id="240" name="Google Shape;240;p17"/>
            <p:cNvGrpSpPr/>
            <p:nvPr/>
          </p:nvGrpSpPr>
          <p:grpSpPr>
            <a:xfrm>
              <a:off x="843757" y="2856978"/>
              <a:ext cx="5727869" cy="2554506"/>
              <a:chOff x="843757" y="1203646"/>
              <a:chExt cx="5727869" cy="2554506"/>
            </a:xfrm>
          </p:grpSpPr>
          <p:sp>
            <p:nvSpPr>
              <p:cNvPr id="241" name="Google Shape;241;p17"/>
              <p:cNvSpPr txBox="1"/>
              <p:nvPr/>
            </p:nvSpPr>
            <p:spPr>
              <a:xfrm>
                <a:off x="843757" y="1203647"/>
                <a:ext cx="2707500" cy="2554505"/>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Earbud Weigh: 10 g</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Case Weight: 63 g</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Product Weight: 82.5 g</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Earbud Size: 50.68 × 38.27 × 20.26 mm</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Case Size: 86 × 65 × 29.8 mm</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Earbud Battery Capacity: 60 mAh</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Case Battery Capacity 500 mAh</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Earbud Charging Time: 80 mins</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Case Charging Time: 90 mins</a:t>
                </a:r>
                <a:endParaRPr b="0" i="0" sz="1100" u="none" cap="none" strike="noStrike">
                  <a:solidFill>
                    <a:srgbClr val="000000"/>
                  </a:solidFill>
                  <a:latin typeface="Arial"/>
                  <a:ea typeface="Arial"/>
                  <a:cs typeface="Arial"/>
                  <a:sym typeface="Arial"/>
                </a:endParaRPr>
              </a:p>
            </p:txBody>
          </p:sp>
          <p:sp>
            <p:nvSpPr>
              <p:cNvPr id="242" name="Google Shape;242;p17"/>
              <p:cNvSpPr txBox="1"/>
              <p:nvPr/>
            </p:nvSpPr>
            <p:spPr>
              <a:xfrm>
                <a:off x="3562025" y="1203646"/>
                <a:ext cx="3009601" cy="2554506"/>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Earbud Playtime (Fully Charged): 11 hours*</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Total Playtime (Fully Charged): 38 hours*</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Impedance:16 Ω</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Wireless Range: 10 m</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Bluetooth: Bluetooth® 5.3</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Bluetooth Protocol: HFP / A2DP / AVRCP</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Input: 5V 1A</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Working Temperature: 0 ℃ ~ 45 ℃</a:t>
                </a:r>
                <a:endParaRPr b="0" i="0" sz="11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Frequency Band: 2.400 GHz ~ 2.4835 GHz</a:t>
                </a:r>
                <a:endParaRPr b="0" i="0" sz="1100" u="none" cap="none" strike="noStrike">
                  <a:solidFill>
                    <a:srgbClr val="000000"/>
                  </a:solidFill>
                  <a:latin typeface="Arial"/>
                  <a:ea typeface="Arial"/>
                  <a:cs typeface="Arial"/>
                  <a:sym typeface="Arial"/>
                </a:endParaRPr>
              </a:p>
            </p:txBody>
          </p:sp>
        </p:grpSp>
      </p:grpSp>
      <p:sp>
        <p:nvSpPr>
          <p:cNvPr id="243" name="Google Shape;243;p17"/>
          <p:cNvSpPr txBox="1"/>
          <p:nvPr/>
        </p:nvSpPr>
        <p:spPr>
          <a:xfrm>
            <a:off x="5655775" y="3475900"/>
            <a:ext cx="632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Grey</a:t>
            </a:r>
            <a:endParaRPr b="0" i="0" sz="1400" u="none" cap="none" strike="noStrike">
              <a:solidFill>
                <a:srgbClr val="000000"/>
              </a:solidFill>
              <a:latin typeface="Arial"/>
              <a:ea typeface="Arial"/>
              <a:cs typeface="Arial"/>
              <a:sym typeface="Arial"/>
            </a:endParaRPr>
          </a:p>
        </p:txBody>
      </p:sp>
      <p:sp>
        <p:nvSpPr>
          <p:cNvPr id="244" name="Google Shape;244;p17"/>
          <p:cNvSpPr txBox="1"/>
          <p:nvPr/>
        </p:nvSpPr>
        <p:spPr>
          <a:xfrm>
            <a:off x="7910100" y="3475900"/>
            <a:ext cx="632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Silver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
        <p:nvSpPr>
          <p:cNvPr id="66" name="Google Shape;66;p2"/>
          <p:cNvSpPr/>
          <p:nvPr/>
        </p:nvSpPr>
        <p:spPr>
          <a:xfrm>
            <a:off x="4648488" y="2244014"/>
            <a:ext cx="3141300" cy="26718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900"/>
              <a:buFont typeface="Arial"/>
              <a:buNone/>
            </a:pPr>
            <a:r>
              <a:t/>
            </a:r>
            <a:endParaRPr b="1" i="0" sz="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1MORE PurePower Driver for Impressive Sound </a:t>
            </a:r>
            <a:endParaRPr b="0" i="0" sz="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Open-Air Tech</a:t>
            </a:r>
            <a:endParaRPr b="0" i="0" sz="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IPX7 Waterproof Rating</a:t>
            </a:r>
            <a:endParaRPr b="0" i="0" sz="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5-Min Fast Charge for 2 Hours of Extra Listening </a:t>
            </a:r>
            <a:endParaRPr b="0" i="0" sz="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38 Hours Battery Life</a:t>
            </a:r>
            <a:endParaRPr b="0" i="0" sz="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 name="Google Shape;67;p2"/>
          <p:cNvSpPr/>
          <p:nvPr/>
        </p:nvSpPr>
        <p:spPr>
          <a:xfrm>
            <a:off x="4648488" y="1407125"/>
            <a:ext cx="3845431" cy="715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GB" sz="2400">
                <a:solidFill>
                  <a:schemeClr val="dk1"/>
                </a:solidFill>
              </a:rPr>
              <a:t>Open Ear, HiFi Music</a:t>
            </a:r>
            <a:endParaRPr/>
          </a:p>
          <a:p>
            <a:pPr indent="0" lvl="0" marL="0" marR="0" rtl="0" algn="l">
              <a:lnSpc>
                <a:spcPct val="100000"/>
              </a:lnSpc>
              <a:spcBef>
                <a:spcPts val="0"/>
              </a:spcBef>
              <a:spcAft>
                <a:spcPts val="0"/>
              </a:spcAft>
              <a:buNone/>
            </a:pPr>
            <a:r>
              <a:rPr b="1" i="0" lang="en-GB" sz="1800" u="none" cap="none" strike="noStrike">
                <a:solidFill>
                  <a:schemeClr val="dk1"/>
                </a:solidFill>
                <a:latin typeface="Arial"/>
                <a:ea typeface="Arial"/>
                <a:cs typeface="Arial"/>
                <a:sym typeface="Arial"/>
              </a:rPr>
              <a:t>1MORE Fit Open Earbuds </a:t>
            </a:r>
            <a:r>
              <a:rPr b="1" lang="en-GB" sz="1800">
                <a:solidFill>
                  <a:schemeClr val="dk1"/>
                </a:solidFill>
              </a:rPr>
              <a:t>S50</a:t>
            </a:r>
            <a:endParaRPr b="1" i="0" sz="1100" u="none" cap="none" strike="noStrike">
              <a:solidFill>
                <a:srgbClr val="000000"/>
              </a:solidFill>
              <a:latin typeface="Arial"/>
              <a:ea typeface="Arial"/>
              <a:cs typeface="Arial"/>
              <a:sym typeface="Arial"/>
            </a:endParaRPr>
          </a:p>
        </p:txBody>
      </p:sp>
      <p:grpSp>
        <p:nvGrpSpPr>
          <p:cNvPr id="68" name="Google Shape;68;p2"/>
          <p:cNvGrpSpPr/>
          <p:nvPr/>
        </p:nvGrpSpPr>
        <p:grpSpPr>
          <a:xfrm>
            <a:off x="8321855" y="2777415"/>
            <a:ext cx="49" cy="1945832"/>
            <a:chOff x="20556538" y="2064343"/>
            <a:chExt cx="65" cy="2594443"/>
          </a:xfrm>
        </p:grpSpPr>
        <p:sp>
          <p:nvSpPr>
            <p:cNvPr id="69" name="Google Shape;69;p2"/>
            <p:cNvSpPr txBox="1"/>
            <p:nvPr/>
          </p:nvSpPr>
          <p:spPr>
            <a:xfrm>
              <a:off x="20556538" y="2064343"/>
              <a:ext cx="65"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70" name="Google Shape;70;p2"/>
            <p:cNvSpPr txBox="1"/>
            <p:nvPr/>
          </p:nvSpPr>
          <p:spPr>
            <a:xfrm>
              <a:off x="20556538" y="2826565"/>
              <a:ext cx="65"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71" name="Google Shape;71;p2"/>
            <p:cNvSpPr txBox="1"/>
            <p:nvPr/>
          </p:nvSpPr>
          <p:spPr>
            <a:xfrm>
              <a:off x="20556538" y="3588787"/>
              <a:ext cx="65"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72" name="Google Shape;72;p2"/>
            <p:cNvSpPr txBox="1"/>
            <p:nvPr/>
          </p:nvSpPr>
          <p:spPr>
            <a:xfrm>
              <a:off x="20556538" y="4351009"/>
              <a:ext cx="65"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grpSp>
      <p:pic>
        <p:nvPicPr>
          <p:cNvPr id="73" name="Google Shape;73;p2"/>
          <p:cNvPicPr preferRelativeResize="0"/>
          <p:nvPr/>
        </p:nvPicPr>
        <p:blipFill rotWithShape="1">
          <a:blip r:embed="rId3">
            <a:alphaModFix/>
          </a:blip>
          <a:srcRect b="0" l="0" r="0" t="0"/>
          <a:stretch/>
        </p:blipFill>
        <p:spPr>
          <a:xfrm>
            <a:off x="-868324" y="-533950"/>
            <a:ext cx="6048927" cy="60489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3"/>
          <p:cNvSpPr/>
          <p:nvPr/>
        </p:nvSpPr>
        <p:spPr>
          <a:xfrm>
            <a:off x="423371" y="1850680"/>
            <a:ext cx="2364605" cy="1773965"/>
          </a:xfrm>
          <a:prstGeom prst="roundRect">
            <a:avLst>
              <a:gd fmla="val 3264" name="adj"/>
            </a:avLst>
          </a:prstGeom>
          <a:blipFill rotWithShape="1">
            <a:blip r:embed="rId3">
              <a:alphaModFix/>
            </a:blip>
            <a:stretch>
              <a:fillRect b="-15373" l="-58464" r="-228203" t="-13469"/>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FFFFFF"/>
              </a:solidFill>
              <a:latin typeface="Arial"/>
              <a:ea typeface="Arial"/>
              <a:cs typeface="Arial"/>
              <a:sym typeface="Arial"/>
            </a:endParaRPr>
          </a:p>
        </p:txBody>
      </p:sp>
      <p:sp>
        <p:nvSpPr>
          <p:cNvPr id="79" name="Google Shape;79;p3"/>
          <p:cNvSpPr txBox="1"/>
          <p:nvPr/>
        </p:nvSpPr>
        <p:spPr>
          <a:xfrm>
            <a:off x="543314" y="2183548"/>
            <a:ext cx="2124718" cy="11082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None/>
            </a:pPr>
            <a:r>
              <a:rPr b="1" i="0" lang="en-GB" sz="2400" u="none" cap="none" strike="noStrike">
                <a:solidFill>
                  <a:schemeClr val="dk1"/>
                </a:solidFill>
                <a:latin typeface="Arial"/>
                <a:ea typeface="Arial"/>
                <a:cs typeface="Arial"/>
                <a:sym typeface="Arial"/>
              </a:rPr>
              <a:t>1MORE Fit Open Earbuds S50</a:t>
            </a:r>
            <a:endParaRPr b="1" i="0" sz="2400" u="none" cap="none" strike="noStrike">
              <a:solidFill>
                <a:schemeClr val="dk1"/>
              </a:solidFill>
              <a:latin typeface="Arial"/>
              <a:ea typeface="Arial"/>
              <a:cs typeface="Arial"/>
              <a:sym typeface="Arial"/>
            </a:endParaRPr>
          </a:p>
        </p:txBody>
      </p:sp>
      <p:sp>
        <p:nvSpPr>
          <p:cNvPr id="80" name="Google Shape;80;p3"/>
          <p:cNvSpPr/>
          <p:nvPr/>
        </p:nvSpPr>
        <p:spPr>
          <a:xfrm>
            <a:off x="4910158" y="1358384"/>
            <a:ext cx="1749121" cy="800307"/>
          </a:xfrm>
          <a:prstGeom prst="roundRect">
            <a:avLst>
              <a:gd fmla="val 8867" name="adj"/>
            </a:avLst>
          </a:prstGeom>
          <a:blipFill rotWithShape="1">
            <a:blip r:embed="rId4">
              <a:alphaModFix/>
            </a:blip>
            <a:stretch>
              <a:fillRect b="-266597" l="-420042" r="-231724" t="-42802"/>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1" name="Google Shape;81;p3"/>
          <p:cNvSpPr/>
          <p:nvPr/>
        </p:nvSpPr>
        <p:spPr>
          <a:xfrm>
            <a:off x="4936340" y="2313811"/>
            <a:ext cx="1749121" cy="800307"/>
          </a:xfrm>
          <a:prstGeom prst="roundRect">
            <a:avLst>
              <a:gd fmla="val 8867" name="adj"/>
            </a:avLst>
          </a:prstGeom>
          <a:blipFill rotWithShape="1">
            <a:blip r:embed="rId5">
              <a:alphaModFix/>
            </a:blip>
            <a:stretch>
              <a:fillRect b="-156208" l="-420042" r="-231724" t="-153174"/>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2" name="Google Shape;82;p3"/>
          <p:cNvSpPr/>
          <p:nvPr/>
        </p:nvSpPr>
        <p:spPr>
          <a:xfrm>
            <a:off x="4910158" y="3275963"/>
            <a:ext cx="1749121" cy="800307"/>
          </a:xfrm>
          <a:prstGeom prst="roundRect">
            <a:avLst>
              <a:gd fmla="val 8867" name="adj"/>
            </a:avLst>
          </a:prstGeom>
          <a:blipFill rotWithShape="1">
            <a:blip r:embed="rId6">
              <a:alphaModFix/>
            </a:blip>
            <a:stretch>
              <a:fillRect b="-45838" l="-420042" r="-231724" t="-263544"/>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3" name="Google Shape;83;p3"/>
          <p:cNvSpPr/>
          <p:nvPr/>
        </p:nvSpPr>
        <p:spPr>
          <a:xfrm>
            <a:off x="6837275" y="1350757"/>
            <a:ext cx="1749121" cy="800307"/>
          </a:xfrm>
          <a:prstGeom prst="roundRect">
            <a:avLst>
              <a:gd fmla="val 8867" name="adj"/>
            </a:avLst>
          </a:prstGeom>
          <a:blipFill rotWithShape="1">
            <a:blip r:embed="rId7">
              <a:alphaModFix/>
            </a:blip>
            <a:stretch>
              <a:fillRect b="-266597" l="-524360" r="-127518" t="-42802"/>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4" name="Google Shape;84;p3"/>
          <p:cNvSpPr/>
          <p:nvPr/>
        </p:nvSpPr>
        <p:spPr>
          <a:xfrm>
            <a:off x="6831876" y="2312909"/>
            <a:ext cx="1749121" cy="800307"/>
          </a:xfrm>
          <a:prstGeom prst="roundRect">
            <a:avLst>
              <a:gd fmla="val 8867" name="adj"/>
            </a:avLst>
          </a:prstGeom>
          <a:blipFill rotWithShape="1">
            <a:blip r:embed="rId8">
              <a:alphaModFix/>
            </a:blip>
            <a:stretch>
              <a:fillRect b="-156208" l="-524360" r="-127518" t="-153174"/>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5" name="Google Shape;85;p3"/>
          <p:cNvSpPr/>
          <p:nvPr/>
        </p:nvSpPr>
        <p:spPr>
          <a:xfrm>
            <a:off x="6831876" y="3275963"/>
            <a:ext cx="1749121" cy="800307"/>
          </a:xfrm>
          <a:prstGeom prst="roundRect">
            <a:avLst>
              <a:gd fmla="val 8867" name="adj"/>
            </a:avLst>
          </a:prstGeom>
          <a:blipFill rotWithShape="1">
            <a:blip r:embed="rId9">
              <a:alphaModFix/>
            </a:blip>
            <a:stretch>
              <a:fillRect b="-45838" l="-524360" r="-127518" t="-263544"/>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6" name="Google Shape;86;p3"/>
          <p:cNvSpPr/>
          <p:nvPr/>
        </p:nvSpPr>
        <p:spPr>
          <a:xfrm>
            <a:off x="2986678" y="1351659"/>
            <a:ext cx="1749122" cy="800307"/>
          </a:xfrm>
          <a:prstGeom prst="roundRect">
            <a:avLst>
              <a:gd fmla="val 8867" name="adj"/>
            </a:avLst>
          </a:prstGeom>
          <a:blipFill rotWithShape="1">
            <a:blip r:embed="rId10">
              <a:alphaModFix/>
            </a:blip>
            <a:stretch>
              <a:fillRect b="-266597" l="-315743" r="-336080" t="-42802"/>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7" name="Google Shape;87;p3"/>
          <p:cNvSpPr/>
          <p:nvPr/>
        </p:nvSpPr>
        <p:spPr>
          <a:xfrm>
            <a:off x="2987601" y="2313823"/>
            <a:ext cx="1749000" cy="800400"/>
          </a:xfrm>
          <a:prstGeom prst="roundRect">
            <a:avLst>
              <a:gd fmla="val 8867" name="adj"/>
            </a:avLst>
          </a:prstGeom>
          <a:blipFill rotWithShape="1">
            <a:blip r:embed="rId11">
              <a:alphaModFix/>
            </a:blip>
            <a:stretch>
              <a:fillRect b="-156208" l="-315743" r="-336080" t="-153174"/>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88" name="Google Shape;88;p3"/>
          <p:cNvSpPr/>
          <p:nvPr/>
        </p:nvSpPr>
        <p:spPr>
          <a:xfrm>
            <a:off x="2994863" y="3275963"/>
            <a:ext cx="1749122" cy="800307"/>
          </a:xfrm>
          <a:prstGeom prst="roundRect">
            <a:avLst>
              <a:gd fmla="val 8867" name="adj"/>
            </a:avLst>
          </a:prstGeom>
          <a:blipFill rotWithShape="1">
            <a:blip r:embed="rId12">
              <a:alphaModFix/>
            </a:blip>
            <a:stretch>
              <a:fillRect b="-45838" l="-315743" r="-336080" t="-263544"/>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grpSp>
        <p:nvGrpSpPr>
          <p:cNvPr id="89" name="Google Shape;89;p3"/>
          <p:cNvGrpSpPr/>
          <p:nvPr/>
        </p:nvGrpSpPr>
        <p:grpSpPr>
          <a:xfrm>
            <a:off x="3001464" y="1567699"/>
            <a:ext cx="1730690" cy="435516"/>
            <a:chOff x="12865294" y="1246422"/>
            <a:chExt cx="3190800" cy="596108"/>
          </a:xfrm>
        </p:grpSpPr>
        <p:sp>
          <p:nvSpPr>
            <p:cNvPr id="90" name="Google Shape;90;p3"/>
            <p:cNvSpPr txBox="1"/>
            <p:nvPr/>
          </p:nvSpPr>
          <p:spPr>
            <a:xfrm>
              <a:off x="12865294" y="1246422"/>
              <a:ext cx="3190800" cy="2844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1MORE PurePower Driver </a:t>
              </a:r>
              <a:endParaRPr b="1" i="0" sz="1100" u="none" cap="none" strike="noStrike">
                <a:solidFill>
                  <a:srgbClr val="000000"/>
                </a:solidFill>
                <a:latin typeface="Arial"/>
                <a:ea typeface="Arial"/>
                <a:cs typeface="Arial"/>
                <a:sym typeface="Arial"/>
              </a:endParaRPr>
            </a:p>
          </p:txBody>
        </p:sp>
        <p:sp>
          <p:nvSpPr>
            <p:cNvPr id="91" name="Google Shape;91;p3"/>
            <p:cNvSpPr txBox="1"/>
            <p:nvPr/>
          </p:nvSpPr>
          <p:spPr>
            <a:xfrm>
              <a:off x="13163410" y="1579130"/>
              <a:ext cx="2615100" cy="2634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Surging sound</a:t>
              </a:r>
              <a:endParaRPr b="0" i="0" sz="800" u="none" cap="none" strike="noStrike">
                <a:solidFill>
                  <a:srgbClr val="FFFFFF"/>
                </a:solidFill>
                <a:latin typeface="Arial"/>
                <a:ea typeface="Arial"/>
                <a:cs typeface="Arial"/>
                <a:sym typeface="Arial"/>
              </a:endParaRPr>
            </a:p>
          </p:txBody>
        </p:sp>
      </p:grpSp>
      <p:grpSp>
        <p:nvGrpSpPr>
          <p:cNvPr id="92" name="Google Shape;92;p3"/>
          <p:cNvGrpSpPr/>
          <p:nvPr/>
        </p:nvGrpSpPr>
        <p:grpSpPr>
          <a:xfrm>
            <a:off x="4910150" y="1567700"/>
            <a:ext cx="1742090" cy="435515"/>
            <a:chOff x="16254747" y="1264679"/>
            <a:chExt cx="2982008" cy="640557"/>
          </a:xfrm>
        </p:grpSpPr>
        <p:sp>
          <p:nvSpPr>
            <p:cNvPr id="93" name="Google Shape;93;p3"/>
            <p:cNvSpPr txBox="1"/>
            <p:nvPr/>
          </p:nvSpPr>
          <p:spPr>
            <a:xfrm>
              <a:off x="16254747" y="1264679"/>
              <a:ext cx="2962500" cy="3057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38H Total Battery Life </a:t>
              </a:r>
              <a:endParaRPr b="1" i="0" sz="900" u="none" cap="none" strike="noStrike">
                <a:solidFill>
                  <a:srgbClr val="FFFFFF"/>
                </a:solidFill>
                <a:latin typeface="Arial"/>
                <a:ea typeface="Arial"/>
                <a:cs typeface="Arial"/>
                <a:sym typeface="Arial"/>
              </a:endParaRPr>
            </a:p>
          </p:txBody>
        </p:sp>
        <p:sp>
          <p:nvSpPr>
            <p:cNvPr id="94" name="Google Shape;94;p3"/>
            <p:cNvSpPr txBox="1"/>
            <p:nvPr/>
          </p:nvSpPr>
          <p:spPr>
            <a:xfrm>
              <a:off x="16274255" y="1622336"/>
              <a:ext cx="2962500" cy="2829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Music never stops </a:t>
              </a:r>
              <a:endParaRPr b="0" i="0" sz="800" u="none" cap="none" strike="noStrike">
                <a:solidFill>
                  <a:srgbClr val="FFFFFF"/>
                </a:solidFill>
                <a:latin typeface="Arial"/>
                <a:ea typeface="Arial"/>
                <a:cs typeface="Arial"/>
                <a:sym typeface="Arial"/>
              </a:endParaRPr>
            </a:p>
          </p:txBody>
        </p:sp>
      </p:grpSp>
      <p:grpSp>
        <p:nvGrpSpPr>
          <p:cNvPr id="95" name="Google Shape;95;p3"/>
          <p:cNvGrpSpPr/>
          <p:nvPr/>
        </p:nvGrpSpPr>
        <p:grpSpPr>
          <a:xfrm>
            <a:off x="6785075" y="1567700"/>
            <a:ext cx="1807508" cy="513621"/>
            <a:chOff x="20600324" y="1187062"/>
            <a:chExt cx="2731200" cy="1128589"/>
          </a:xfrm>
        </p:grpSpPr>
        <p:sp>
          <p:nvSpPr>
            <p:cNvPr id="96" name="Google Shape;96;p3"/>
            <p:cNvSpPr txBox="1"/>
            <p:nvPr/>
          </p:nvSpPr>
          <p:spPr>
            <a:xfrm>
              <a:off x="20734351" y="1187062"/>
              <a:ext cx="2579700" cy="456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Crystalline Calls</a:t>
              </a:r>
              <a:endParaRPr b="1" i="0" sz="900" u="none" cap="none" strike="noStrike">
                <a:solidFill>
                  <a:srgbClr val="FFFFFF"/>
                </a:solidFill>
                <a:latin typeface="Arial"/>
                <a:ea typeface="Arial"/>
                <a:cs typeface="Arial"/>
                <a:sym typeface="Arial"/>
              </a:endParaRPr>
            </a:p>
          </p:txBody>
        </p:sp>
        <p:sp>
          <p:nvSpPr>
            <p:cNvPr id="97" name="Google Shape;97;p3"/>
            <p:cNvSpPr txBox="1"/>
            <p:nvPr/>
          </p:nvSpPr>
          <p:spPr>
            <a:xfrm>
              <a:off x="20600324" y="1622351"/>
              <a:ext cx="2731200" cy="6933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Dual Microphone Array + AI ENC Algorithm</a:t>
              </a:r>
              <a:endParaRPr b="0" i="0" sz="1100" u="none" cap="none" strike="noStrike">
                <a:solidFill>
                  <a:srgbClr val="000000"/>
                </a:solidFill>
                <a:latin typeface="Arial"/>
                <a:ea typeface="Arial"/>
                <a:cs typeface="Arial"/>
                <a:sym typeface="Arial"/>
              </a:endParaRPr>
            </a:p>
          </p:txBody>
        </p:sp>
      </p:grpSp>
      <p:grpSp>
        <p:nvGrpSpPr>
          <p:cNvPr id="98" name="Google Shape;98;p3"/>
          <p:cNvGrpSpPr/>
          <p:nvPr/>
        </p:nvGrpSpPr>
        <p:grpSpPr>
          <a:xfrm>
            <a:off x="2987538" y="2521363"/>
            <a:ext cx="1749226" cy="569707"/>
            <a:chOff x="12078751" y="2877216"/>
            <a:chExt cx="3136500" cy="1251827"/>
          </a:xfrm>
        </p:grpSpPr>
        <p:sp>
          <p:nvSpPr>
            <p:cNvPr id="99" name="Google Shape;99;p3"/>
            <p:cNvSpPr txBox="1"/>
            <p:nvPr/>
          </p:nvSpPr>
          <p:spPr>
            <a:xfrm>
              <a:off x="12078751" y="2877216"/>
              <a:ext cx="3136500" cy="456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DLC Diaphragm </a:t>
              </a:r>
              <a:endParaRPr b="1" i="0" sz="900" u="none" cap="none" strike="noStrike">
                <a:solidFill>
                  <a:srgbClr val="FFFFFF"/>
                </a:solidFill>
                <a:latin typeface="Arial"/>
                <a:ea typeface="Arial"/>
                <a:cs typeface="Arial"/>
                <a:sym typeface="Arial"/>
              </a:endParaRPr>
            </a:p>
          </p:txBody>
        </p:sp>
        <p:sp>
          <p:nvSpPr>
            <p:cNvPr id="100" name="Google Shape;100;p3"/>
            <p:cNvSpPr txBox="1"/>
            <p:nvPr/>
          </p:nvSpPr>
          <p:spPr>
            <a:xfrm>
              <a:off x="12111943" y="3435919"/>
              <a:ext cx="3103201" cy="693124"/>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Lucid, delicate high-fidelity sound</a:t>
              </a:r>
              <a:endParaRPr b="0" i="0" sz="1100" u="none" cap="none" strike="noStrike">
                <a:solidFill>
                  <a:srgbClr val="000000"/>
                </a:solidFill>
                <a:latin typeface="Arial"/>
                <a:ea typeface="Arial"/>
                <a:cs typeface="Arial"/>
                <a:sym typeface="Arial"/>
              </a:endParaRPr>
            </a:p>
          </p:txBody>
        </p:sp>
      </p:grpSp>
      <p:grpSp>
        <p:nvGrpSpPr>
          <p:cNvPr id="101" name="Google Shape;101;p3"/>
          <p:cNvGrpSpPr/>
          <p:nvPr/>
        </p:nvGrpSpPr>
        <p:grpSpPr>
          <a:xfrm>
            <a:off x="4936177" y="2530806"/>
            <a:ext cx="1749285" cy="513675"/>
            <a:chOff x="16092002" y="3135847"/>
            <a:chExt cx="3830012" cy="1128605"/>
          </a:xfrm>
        </p:grpSpPr>
        <p:sp>
          <p:nvSpPr>
            <p:cNvPr id="102" name="Google Shape;102;p3"/>
            <p:cNvSpPr txBox="1"/>
            <p:nvPr/>
          </p:nvSpPr>
          <p:spPr>
            <a:xfrm>
              <a:off x="16312988" y="3135847"/>
              <a:ext cx="3388200" cy="456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Fast Charge</a:t>
              </a:r>
              <a:endParaRPr b="1" i="0" sz="1100" u="none" cap="none" strike="noStrike">
                <a:solidFill>
                  <a:srgbClr val="000000"/>
                </a:solidFill>
                <a:latin typeface="Arial"/>
                <a:ea typeface="Arial"/>
                <a:cs typeface="Arial"/>
                <a:sym typeface="Arial"/>
              </a:endParaRPr>
            </a:p>
          </p:txBody>
        </p:sp>
        <p:sp>
          <p:nvSpPr>
            <p:cNvPr id="103" name="Google Shape;103;p3"/>
            <p:cNvSpPr txBox="1"/>
            <p:nvPr/>
          </p:nvSpPr>
          <p:spPr>
            <a:xfrm>
              <a:off x="16092002" y="3571151"/>
              <a:ext cx="3830012" cy="693301"/>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Quick 5-min charge = 2 hours of listening</a:t>
              </a:r>
              <a:endParaRPr b="0" i="0" sz="1100" u="none" cap="none" strike="noStrike">
                <a:solidFill>
                  <a:srgbClr val="000000"/>
                </a:solidFill>
                <a:latin typeface="Arial"/>
                <a:ea typeface="Arial"/>
                <a:cs typeface="Arial"/>
                <a:sym typeface="Arial"/>
              </a:endParaRPr>
            </a:p>
          </p:txBody>
        </p:sp>
      </p:grpSp>
      <p:grpSp>
        <p:nvGrpSpPr>
          <p:cNvPr id="104" name="Google Shape;104;p3"/>
          <p:cNvGrpSpPr/>
          <p:nvPr/>
        </p:nvGrpSpPr>
        <p:grpSpPr>
          <a:xfrm>
            <a:off x="6837056" y="2529850"/>
            <a:ext cx="1749369" cy="513613"/>
            <a:chOff x="21427890" y="3135879"/>
            <a:chExt cx="1145700" cy="1128573"/>
          </a:xfrm>
        </p:grpSpPr>
        <p:sp>
          <p:nvSpPr>
            <p:cNvPr id="105" name="Google Shape;105;p3"/>
            <p:cNvSpPr txBox="1"/>
            <p:nvPr/>
          </p:nvSpPr>
          <p:spPr>
            <a:xfrm>
              <a:off x="21431112" y="3135879"/>
              <a:ext cx="1133400" cy="456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IPX7 Waterproof Rating </a:t>
              </a:r>
              <a:endParaRPr b="1" i="0" sz="900" u="none" cap="none" strike="noStrike">
                <a:solidFill>
                  <a:srgbClr val="FFFFFF"/>
                </a:solidFill>
                <a:latin typeface="Arial"/>
                <a:ea typeface="Arial"/>
                <a:cs typeface="Arial"/>
                <a:sym typeface="Arial"/>
              </a:endParaRPr>
            </a:p>
          </p:txBody>
        </p:sp>
        <p:sp>
          <p:nvSpPr>
            <p:cNvPr id="106" name="Google Shape;106;p3"/>
            <p:cNvSpPr txBox="1"/>
            <p:nvPr/>
          </p:nvSpPr>
          <p:spPr>
            <a:xfrm>
              <a:off x="21427890" y="3571152"/>
              <a:ext cx="1145700" cy="6933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Won’t need to panic if it starts to rain</a:t>
              </a:r>
              <a:endParaRPr b="0" i="0" sz="1100" u="none" cap="none" strike="noStrike">
                <a:solidFill>
                  <a:srgbClr val="000000"/>
                </a:solidFill>
                <a:latin typeface="Arial"/>
                <a:ea typeface="Arial"/>
                <a:cs typeface="Arial"/>
                <a:sym typeface="Arial"/>
              </a:endParaRPr>
            </a:p>
          </p:txBody>
        </p:sp>
      </p:grpSp>
      <p:grpSp>
        <p:nvGrpSpPr>
          <p:cNvPr id="107" name="Google Shape;107;p3"/>
          <p:cNvGrpSpPr/>
          <p:nvPr/>
        </p:nvGrpSpPr>
        <p:grpSpPr>
          <a:xfrm>
            <a:off x="3018912" y="3424814"/>
            <a:ext cx="1734798" cy="515357"/>
            <a:chOff x="12825372" y="4935547"/>
            <a:chExt cx="2389200" cy="1132403"/>
          </a:xfrm>
        </p:grpSpPr>
        <p:sp>
          <p:nvSpPr>
            <p:cNvPr id="108" name="Google Shape;108;p3"/>
            <p:cNvSpPr txBox="1"/>
            <p:nvPr/>
          </p:nvSpPr>
          <p:spPr>
            <a:xfrm>
              <a:off x="13236673" y="4935547"/>
              <a:ext cx="1566600" cy="456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Open-Air Tech</a:t>
              </a:r>
              <a:endParaRPr b="1" i="0" sz="900" u="none" cap="none" strike="noStrike">
                <a:solidFill>
                  <a:srgbClr val="FFFFFF"/>
                </a:solidFill>
                <a:latin typeface="Arial"/>
                <a:ea typeface="Arial"/>
                <a:cs typeface="Arial"/>
                <a:sym typeface="Arial"/>
              </a:endParaRPr>
            </a:p>
          </p:txBody>
        </p:sp>
        <p:sp>
          <p:nvSpPr>
            <p:cNvPr id="109" name="Google Shape;109;p3"/>
            <p:cNvSpPr txBox="1"/>
            <p:nvPr/>
          </p:nvSpPr>
          <p:spPr>
            <a:xfrm>
              <a:off x="12825372" y="5374650"/>
              <a:ext cx="2389200" cy="6933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Comfortable, Stable, Without Pinching</a:t>
              </a:r>
              <a:endParaRPr b="0" i="0" sz="800" u="none" cap="none" strike="noStrike">
                <a:solidFill>
                  <a:srgbClr val="FFFFFF"/>
                </a:solidFill>
                <a:latin typeface="Arial"/>
                <a:ea typeface="Arial"/>
                <a:cs typeface="Arial"/>
                <a:sym typeface="Arial"/>
              </a:endParaRPr>
            </a:p>
          </p:txBody>
        </p:sp>
      </p:grpSp>
      <p:sp>
        <p:nvSpPr>
          <p:cNvPr id="110" name="Google Shape;110;p3"/>
          <p:cNvSpPr txBox="1"/>
          <p:nvPr/>
        </p:nvSpPr>
        <p:spPr>
          <a:xfrm>
            <a:off x="4916583" y="3572234"/>
            <a:ext cx="1724260" cy="346218"/>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Tuned by Grammy Winning Sound Engineer</a:t>
            </a:r>
            <a:endParaRPr b="1" i="0" sz="1100" u="none" cap="none" strike="noStrike">
              <a:solidFill>
                <a:srgbClr val="000000"/>
              </a:solidFill>
              <a:latin typeface="Arial"/>
              <a:ea typeface="Arial"/>
              <a:cs typeface="Arial"/>
              <a:sym typeface="Arial"/>
            </a:endParaRPr>
          </a:p>
        </p:txBody>
      </p:sp>
      <p:grpSp>
        <p:nvGrpSpPr>
          <p:cNvPr id="111" name="Google Shape;111;p3"/>
          <p:cNvGrpSpPr/>
          <p:nvPr/>
        </p:nvGrpSpPr>
        <p:grpSpPr>
          <a:xfrm>
            <a:off x="6831553" y="3492689"/>
            <a:ext cx="1755422" cy="513619"/>
            <a:chOff x="20901430" y="5084690"/>
            <a:chExt cx="2198400" cy="1128585"/>
          </a:xfrm>
        </p:grpSpPr>
        <p:sp>
          <p:nvSpPr>
            <p:cNvPr id="112" name="Google Shape;112;p3"/>
            <p:cNvSpPr txBox="1"/>
            <p:nvPr/>
          </p:nvSpPr>
          <p:spPr>
            <a:xfrm>
              <a:off x="21367348" y="5084690"/>
              <a:ext cx="1266600" cy="456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Arial"/>
                  <a:ea typeface="Arial"/>
                  <a:cs typeface="Arial"/>
                  <a:sym typeface="Arial"/>
                </a:rPr>
                <a:t>Bluetooth 5.3</a:t>
              </a:r>
              <a:endParaRPr b="1" i="0" sz="900" u="none" cap="none" strike="noStrike">
                <a:solidFill>
                  <a:srgbClr val="FFFFFF"/>
                </a:solidFill>
                <a:latin typeface="Arial"/>
                <a:ea typeface="Arial"/>
                <a:cs typeface="Arial"/>
                <a:sym typeface="Arial"/>
              </a:endParaRPr>
            </a:p>
          </p:txBody>
        </p:sp>
        <p:sp>
          <p:nvSpPr>
            <p:cNvPr id="113" name="Google Shape;113;p3"/>
            <p:cNvSpPr txBox="1"/>
            <p:nvPr/>
          </p:nvSpPr>
          <p:spPr>
            <a:xfrm>
              <a:off x="20901430" y="5519975"/>
              <a:ext cx="2198400" cy="6933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Arial"/>
                  <a:ea typeface="Arial"/>
                  <a:cs typeface="Arial"/>
                  <a:sym typeface="Arial"/>
                </a:rPr>
                <a:t>Stable, faster connection, low-power consumption</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图片包含 游戏机, 灯光&#10;&#10;描述已自动生成" id="119" name="Google Shape;119;p4"/>
          <p:cNvPicPr preferRelativeResize="0"/>
          <p:nvPr/>
        </p:nvPicPr>
        <p:blipFill rotWithShape="1">
          <a:blip r:embed="rId3">
            <a:alphaModFix/>
          </a:blip>
          <a:srcRect b="0" l="23776" r="31367" t="0"/>
          <a:stretch/>
        </p:blipFill>
        <p:spPr>
          <a:xfrm rot="2961722">
            <a:off x="-518220" y="101694"/>
            <a:ext cx="5365772" cy="6726782"/>
          </a:xfrm>
          <a:prstGeom prst="rect">
            <a:avLst/>
          </a:prstGeom>
          <a:noFill/>
          <a:ln>
            <a:noFill/>
          </a:ln>
        </p:spPr>
      </p:pic>
      <p:sp>
        <p:nvSpPr>
          <p:cNvPr id="120" name="Google Shape;120;p4"/>
          <p:cNvSpPr/>
          <p:nvPr/>
        </p:nvSpPr>
        <p:spPr>
          <a:xfrm>
            <a:off x="4731875" y="2875657"/>
            <a:ext cx="2045009" cy="94641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1MORE PurePower Driver</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Arial"/>
                <a:ea typeface="Arial"/>
                <a:cs typeface="Arial"/>
                <a:sym typeface="Arial"/>
              </a:rPr>
              <a:t>Boosts power by</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300"/>
              <a:buFont typeface="Arial"/>
              <a:buNone/>
            </a:pPr>
            <a:r>
              <a:rPr b="1" i="0" lang="en-GB" sz="4300" u="none" cap="none" strike="noStrike">
                <a:solidFill>
                  <a:schemeClr val="dk1"/>
                </a:solidFill>
                <a:latin typeface="Arial"/>
                <a:ea typeface="Arial"/>
                <a:cs typeface="Arial"/>
                <a:sym typeface="Arial"/>
              </a:rPr>
              <a:t>40 </a:t>
            </a:r>
            <a:r>
              <a:rPr b="0" i="0" lang="en-GB" sz="2700" u="none" cap="none" strike="noStrike">
                <a:solidFill>
                  <a:schemeClr val="dk1"/>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p:txBody>
      </p:sp>
      <p:grpSp>
        <p:nvGrpSpPr>
          <p:cNvPr id="121" name="Google Shape;121;p4"/>
          <p:cNvGrpSpPr/>
          <p:nvPr/>
        </p:nvGrpSpPr>
        <p:grpSpPr>
          <a:xfrm>
            <a:off x="4731875" y="1165400"/>
            <a:ext cx="3947782" cy="1848910"/>
            <a:chOff x="6260417" y="1682306"/>
            <a:chExt cx="4248001" cy="1869475"/>
          </a:xfrm>
        </p:grpSpPr>
        <p:sp>
          <p:nvSpPr>
            <p:cNvPr id="122" name="Google Shape;122;p4"/>
            <p:cNvSpPr/>
            <p:nvPr/>
          </p:nvSpPr>
          <p:spPr>
            <a:xfrm>
              <a:off x="6260417" y="2532981"/>
              <a:ext cx="4248000" cy="10188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The embedded cutting-edge integrated dual-magnetic circuit design of the 1MORE PurePower Driver increases sensitivity to reproduce the subtle nuances of sound.</a:t>
              </a:r>
              <a:endParaRPr b="0" i="0" sz="800" u="none" cap="none" strike="noStrike">
                <a:solidFill>
                  <a:schemeClr val="dk1"/>
                </a:solidFill>
                <a:latin typeface="Arial"/>
                <a:ea typeface="Arial"/>
                <a:cs typeface="Arial"/>
                <a:sym typeface="Arial"/>
              </a:endParaRPr>
            </a:p>
          </p:txBody>
        </p:sp>
        <p:sp>
          <p:nvSpPr>
            <p:cNvPr id="123" name="Google Shape;123;p4"/>
            <p:cNvSpPr/>
            <p:nvPr/>
          </p:nvSpPr>
          <p:spPr>
            <a:xfrm>
              <a:off x="6260418" y="1682306"/>
              <a:ext cx="4248000" cy="800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chemeClr val="dk1"/>
                  </a:solidFill>
                  <a:latin typeface="Arial"/>
                  <a:ea typeface="Arial"/>
                  <a:cs typeface="Arial"/>
                  <a:sym typeface="Arial"/>
                </a:rPr>
                <a:t>1MORE PurePower Driver</a:t>
              </a:r>
              <a:endParaRPr b="1"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Surging Sound</a:t>
              </a:r>
              <a:endParaRPr b="1" i="0" sz="2100" u="none" cap="none" strike="noStrik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pic>
        <p:nvPicPr>
          <p:cNvPr id="128" name="Google Shape;128;p5"/>
          <p:cNvPicPr preferRelativeResize="0"/>
          <p:nvPr/>
        </p:nvPicPr>
        <p:blipFill rotWithShape="1">
          <a:blip r:embed="rId3">
            <a:alphaModFix/>
          </a:blip>
          <a:srcRect b="3417" l="6557" r="287" t="3427"/>
          <a:stretch/>
        </p:blipFill>
        <p:spPr>
          <a:xfrm>
            <a:off x="1" y="0"/>
            <a:ext cx="9143999" cy="5388617"/>
          </a:xfrm>
          <a:prstGeom prst="rect">
            <a:avLst/>
          </a:prstGeom>
          <a:noFill/>
          <a:ln>
            <a:noFill/>
          </a:ln>
        </p:spPr>
      </p:pic>
      <p:sp>
        <p:nvSpPr>
          <p:cNvPr id="129" name="Google Shape;129;p5"/>
          <p:cNvSpPr/>
          <p:nvPr/>
        </p:nvSpPr>
        <p:spPr>
          <a:xfrm>
            <a:off x="1305487" y="1529557"/>
            <a:ext cx="6215369" cy="997800"/>
          </a:xfrm>
          <a:prstGeom prst="rect">
            <a:avLst/>
          </a:prstGeom>
          <a:noFill/>
          <a:ln>
            <a:noFill/>
          </a:ln>
        </p:spPr>
        <p:txBody>
          <a:bodyPr anchorCtr="0" anchor="t" bIns="34275" lIns="68575" spcFirstLastPara="1" rIns="68575" wrap="square" tIns="34275">
            <a:noAutofit/>
          </a:bodyPr>
          <a:lstStyle/>
          <a:p>
            <a:pPr indent="0" lvl="0" marL="0" marR="0" rtl="0" algn="ctr">
              <a:lnSpc>
                <a:spcPct val="150000"/>
              </a:lnSpc>
              <a:spcBef>
                <a:spcPts val="0"/>
              </a:spcBef>
              <a:spcAft>
                <a:spcPts val="0"/>
              </a:spcAft>
              <a:buNone/>
            </a:pPr>
            <a:r>
              <a:rPr b="0" i="0" lang="en-GB" sz="800" u="none" cap="none" strike="noStrike">
                <a:solidFill>
                  <a:schemeClr val="dk1"/>
                </a:solidFill>
                <a:latin typeface="Arial"/>
                <a:ea typeface="Arial"/>
                <a:cs typeface="Arial"/>
                <a:sym typeface="Arial"/>
              </a:rPr>
              <a:t>A Diamond-Like Carbon (DLC) Diaphragm, with a molecular structure similar to diamonds, reproduces an unexpectedly balanced sound with subtle details. The accurate reproduction of drum strokes,  resonant chords, angelic voices, and slight breaths imprint in your ears.</a:t>
            </a:r>
            <a:endParaRPr b="0" i="0" sz="800" u="none" cap="none" strike="noStrike">
              <a:solidFill>
                <a:schemeClr val="dk1"/>
              </a:solidFill>
              <a:latin typeface="Arial"/>
              <a:ea typeface="Arial"/>
              <a:cs typeface="Arial"/>
              <a:sym typeface="Arial"/>
            </a:endParaRPr>
          </a:p>
        </p:txBody>
      </p:sp>
      <p:sp>
        <p:nvSpPr>
          <p:cNvPr id="130" name="Google Shape;130;p5"/>
          <p:cNvSpPr txBox="1"/>
          <p:nvPr/>
        </p:nvSpPr>
        <p:spPr>
          <a:xfrm>
            <a:off x="1730462" y="795107"/>
            <a:ext cx="5213263" cy="60782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Reveal Every Finest Note</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1" i="0" lang="en-GB" sz="2100" u="none" cap="none" strike="noStrike">
                <a:solidFill>
                  <a:schemeClr val="dk1"/>
                </a:solidFill>
                <a:latin typeface="Arial"/>
                <a:ea typeface="Arial"/>
                <a:cs typeface="Arial"/>
                <a:sym typeface="Arial"/>
              </a:rPr>
              <a:t>Diamond-Like Carbon Diaphragm </a:t>
            </a:r>
            <a:endParaRPr b="1" i="0" sz="21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4" name="Shape 134"/>
        <p:cNvGrpSpPr/>
        <p:nvPr/>
      </p:nvGrpSpPr>
      <p:grpSpPr>
        <a:xfrm>
          <a:off x="0" y="0"/>
          <a:ext cx="0" cy="0"/>
          <a:chOff x="0" y="0"/>
          <a:chExt cx="0" cy="0"/>
        </a:xfrm>
      </p:grpSpPr>
      <p:pic>
        <p:nvPicPr>
          <p:cNvPr id="135" name="Google Shape;135;p7"/>
          <p:cNvPicPr preferRelativeResize="0"/>
          <p:nvPr/>
        </p:nvPicPr>
        <p:blipFill rotWithShape="1">
          <a:blip r:embed="rId3">
            <a:alphaModFix/>
          </a:blip>
          <a:srcRect b="0" l="0" r="0" t="0"/>
          <a:stretch/>
        </p:blipFill>
        <p:spPr>
          <a:xfrm>
            <a:off x="0" y="0"/>
            <a:ext cx="9144002" cy="5406950"/>
          </a:xfrm>
          <a:prstGeom prst="rect">
            <a:avLst/>
          </a:prstGeom>
          <a:noFill/>
          <a:ln>
            <a:noFill/>
          </a:ln>
        </p:spPr>
      </p:pic>
      <p:sp>
        <p:nvSpPr>
          <p:cNvPr id="136" name="Google Shape;136;p7"/>
          <p:cNvSpPr/>
          <p:nvPr/>
        </p:nvSpPr>
        <p:spPr>
          <a:xfrm>
            <a:off x="4919955" y="4064625"/>
            <a:ext cx="3195600" cy="2049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600"/>
              <a:buFont typeface="Arial"/>
              <a:buNone/>
            </a:pPr>
            <a:r>
              <a:rPr b="0" i="0" lang="en-GB" sz="600" u="none" cap="none" strike="noStrike">
                <a:solidFill>
                  <a:srgbClr val="A6A6A6"/>
                </a:solidFill>
                <a:latin typeface="Arial"/>
                <a:ea typeface="Arial"/>
                <a:cs typeface="Arial"/>
                <a:sym typeface="Arial"/>
              </a:rPr>
              <a:t>* Test data from 1MORE Lab</a:t>
            </a:r>
            <a:endParaRPr b="0" i="0" sz="1100" u="none" cap="none" strike="noStrike">
              <a:solidFill>
                <a:srgbClr val="000000"/>
              </a:solidFill>
              <a:latin typeface="Arial"/>
              <a:ea typeface="Arial"/>
              <a:cs typeface="Arial"/>
              <a:sym typeface="Arial"/>
            </a:endParaRPr>
          </a:p>
        </p:txBody>
      </p:sp>
      <p:sp>
        <p:nvSpPr>
          <p:cNvPr id="137" name="Google Shape;137;p7"/>
          <p:cNvSpPr/>
          <p:nvPr/>
        </p:nvSpPr>
        <p:spPr>
          <a:xfrm>
            <a:off x="4572985" y="1267303"/>
            <a:ext cx="4285975" cy="90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404040"/>
                </a:solidFill>
                <a:latin typeface="Arial"/>
                <a:ea typeface="Arial"/>
                <a:cs typeface="Arial"/>
                <a:sym typeface="Arial"/>
              </a:rPr>
              <a:t>Crystalline Two-Way Communications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404040"/>
                </a:solidFill>
                <a:latin typeface="Arial"/>
                <a:ea typeface="Arial"/>
                <a:cs typeface="Arial"/>
                <a:sym typeface="Arial"/>
              </a:rPr>
              <a:t>AI-Powered Noise-Reduction Calls </a:t>
            </a:r>
            <a:endParaRPr b="0" i="0" sz="1100" u="none" cap="none" strike="noStrike">
              <a:solidFill>
                <a:srgbClr val="000000"/>
              </a:solidFill>
              <a:latin typeface="Arial"/>
              <a:ea typeface="Arial"/>
              <a:cs typeface="Arial"/>
              <a:sym typeface="Arial"/>
            </a:endParaRPr>
          </a:p>
        </p:txBody>
      </p:sp>
      <p:sp>
        <p:nvSpPr>
          <p:cNvPr id="138" name="Google Shape;138;p7"/>
          <p:cNvSpPr txBox="1"/>
          <p:nvPr/>
        </p:nvSpPr>
        <p:spPr>
          <a:xfrm>
            <a:off x="4572985" y="2324217"/>
            <a:ext cx="4285975" cy="807883"/>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00000"/>
              </a:buClr>
              <a:buSzPts val="800"/>
              <a:buFont typeface="Arial"/>
              <a:buNone/>
            </a:pPr>
            <a:r>
              <a:rPr b="0" i="0" lang="en-GB" sz="800" u="none" cap="none" strike="noStrike">
                <a:solidFill>
                  <a:srgbClr val="3F3F3F"/>
                </a:solidFill>
                <a:latin typeface="Arial"/>
                <a:ea typeface="Arial"/>
                <a:cs typeface="Arial"/>
                <a:sym typeface="Arial"/>
              </a:rPr>
              <a:t>4 high-performance MEMS microphones and an AI-powered deep neural network (DNN) algorithm accurately pick up the human voice and eliminate background noise by up to 30 dB, even in bustling crowds, the two-way calls are still clear.</a:t>
            </a:r>
            <a:endParaRPr b="0" i="0" sz="800" u="none" cap="none" strike="noStrike">
              <a:solidFill>
                <a:srgbClr val="3F3F3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800"/>
              <a:buFont typeface="Arial"/>
              <a:buNone/>
            </a:pPr>
            <a:r>
              <a:t/>
            </a:r>
            <a:endParaRPr b="0" i="0" sz="800" u="none" cap="none" strike="noStrike">
              <a:solidFill>
                <a:srgbClr val="3F3F3F"/>
              </a:solidFill>
              <a:latin typeface="Arial"/>
              <a:ea typeface="Arial"/>
              <a:cs typeface="Arial"/>
              <a:sym typeface="Arial"/>
            </a:endParaRPr>
          </a:p>
        </p:txBody>
      </p:sp>
      <p:sp>
        <p:nvSpPr>
          <p:cNvPr id="139" name="Google Shape;139;p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sng"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8"/>
          <p:cNvPicPr preferRelativeResize="0"/>
          <p:nvPr/>
        </p:nvPicPr>
        <p:blipFill rotWithShape="1">
          <a:blip r:embed="rId3">
            <a:alphaModFix/>
          </a:blip>
          <a:srcRect b="0" l="0" r="0" t="0"/>
          <a:stretch/>
        </p:blipFill>
        <p:spPr>
          <a:xfrm>
            <a:off x="0" y="0"/>
            <a:ext cx="9168364" cy="5421594"/>
          </a:xfrm>
          <a:prstGeom prst="rect">
            <a:avLst/>
          </a:prstGeom>
          <a:noFill/>
          <a:ln>
            <a:noFill/>
          </a:ln>
        </p:spPr>
      </p:pic>
      <p:pic>
        <p:nvPicPr>
          <p:cNvPr descr="形状&#10;&#10;中度可信度描述已自动生成" id="145" name="Google Shape;145;p8"/>
          <p:cNvPicPr preferRelativeResize="0"/>
          <p:nvPr/>
        </p:nvPicPr>
        <p:blipFill rotWithShape="1">
          <a:blip r:embed="rId4">
            <a:alphaModFix/>
          </a:blip>
          <a:srcRect b="0" l="0" r="0" t="0"/>
          <a:stretch/>
        </p:blipFill>
        <p:spPr>
          <a:xfrm>
            <a:off x="15821197" y="3630866"/>
            <a:ext cx="3005745" cy="395993"/>
          </a:xfrm>
          <a:prstGeom prst="rect">
            <a:avLst/>
          </a:prstGeom>
          <a:noFill/>
          <a:ln>
            <a:noFill/>
          </a:ln>
        </p:spPr>
      </p:pic>
      <p:sp>
        <p:nvSpPr>
          <p:cNvPr id="146" name="Google Shape;146;p8"/>
          <p:cNvSpPr/>
          <p:nvPr/>
        </p:nvSpPr>
        <p:spPr>
          <a:xfrm>
            <a:off x="14889252" y="1297526"/>
            <a:ext cx="4087839" cy="600068"/>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Microsoft YaHei"/>
              <a:buNone/>
            </a:pPr>
            <a:r>
              <a:rPr b="0" i="0" lang="en-GB" sz="1400" u="none" cap="none" strike="noStrike">
                <a:solidFill>
                  <a:schemeClr val="dk1"/>
                </a:solidFill>
                <a:latin typeface="Microsoft YaHei"/>
                <a:ea typeface="Microsoft YaHei"/>
                <a:cs typeface="Microsoft YaHei"/>
                <a:sym typeface="Microsoft YaHei"/>
              </a:rPr>
              <a:t>源自录音室校准技术</a:t>
            </a:r>
            <a:endParaRPr b="0" i="0" sz="1400" u="none" cap="none" strike="noStrike">
              <a:solidFill>
                <a:schemeClr val="dk1"/>
              </a:solidFill>
              <a:latin typeface="Microsoft YaHei"/>
              <a:ea typeface="Microsoft YaHei"/>
              <a:cs typeface="Microsoft YaHei"/>
              <a:sym typeface="Microsoft YaHei"/>
            </a:endParaRPr>
          </a:p>
          <a:p>
            <a:pPr indent="0" lvl="0" marL="0" marR="0" rtl="0" algn="l">
              <a:lnSpc>
                <a:spcPct val="100000"/>
              </a:lnSpc>
              <a:spcBef>
                <a:spcPts val="0"/>
              </a:spcBef>
              <a:spcAft>
                <a:spcPts val="0"/>
              </a:spcAft>
              <a:buClr>
                <a:schemeClr val="dk1"/>
              </a:buClr>
              <a:buSzPts val="2100"/>
              <a:buFont typeface="Microsoft YaHei"/>
              <a:buNone/>
            </a:pPr>
            <a:r>
              <a:rPr b="1" i="0" lang="en-GB" sz="2100" u="none" cap="none" strike="noStrike">
                <a:solidFill>
                  <a:schemeClr val="dk1"/>
                </a:solidFill>
                <a:latin typeface="Microsoft YaHei"/>
                <a:ea typeface="Microsoft YaHei"/>
                <a:cs typeface="Microsoft YaHei"/>
                <a:sym typeface="Microsoft YaHei"/>
              </a:rPr>
              <a:t>12 组专业音效</a:t>
            </a:r>
            <a:endParaRPr b="0" i="0" sz="1100" u="none" cap="none" strike="noStrike">
              <a:solidFill>
                <a:srgbClr val="000000"/>
              </a:solidFill>
              <a:latin typeface="Arial"/>
              <a:ea typeface="Arial"/>
              <a:cs typeface="Arial"/>
              <a:sym typeface="Arial"/>
            </a:endParaRPr>
          </a:p>
        </p:txBody>
      </p:sp>
      <p:sp>
        <p:nvSpPr>
          <p:cNvPr id="147" name="Google Shape;147;p8"/>
          <p:cNvSpPr txBox="1"/>
          <p:nvPr/>
        </p:nvSpPr>
        <p:spPr>
          <a:xfrm>
            <a:off x="14889252" y="1975895"/>
            <a:ext cx="4017830" cy="469839"/>
          </a:xfrm>
          <a:prstGeom prst="rect">
            <a:avLst/>
          </a:prstGeom>
          <a:noFill/>
          <a:ln>
            <a:noFill/>
          </a:ln>
        </p:spPr>
        <p:txBody>
          <a:bodyPr anchorCtr="0" anchor="t" bIns="38575" lIns="38575" spcFirstLastPara="1" rIns="38575" wrap="square" tIns="38575">
            <a:spAutoFit/>
          </a:bodyPr>
          <a:lstStyle/>
          <a:p>
            <a:pPr indent="0" lvl="0" marL="0" marR="0" rtl="0" algn="l">
              <a:lnSpc>
                <a:spcPct val="150000"/>
              </a:lnSpc>
              <a:spcBef>
                <a:spcPts val="0"/>
              </a:spcBef>
              <a:spcAft>
                <a:spcPts val="0"/>
              </a:spcAft>
              <a:buClr>
                <a:schemeClr val="dk1"/>
              </a:buClr>
              <a:buSzPts val="900"/>
              <a:buFont typeface="Microsoft YaHei"/>
              <a:buNone/>
            </a:pPr>
            <a:r>
              <a:rPr b="0" i="0" lang="en-GB" sz="900" u="none" cap="none" strike="noStrike">
                <a:solidFill>
                  <a:schemeClr val="dk1"/>
                </a:solidFill>
                <a:latin typeface="Microsoft YaHei"/>
                <a:ea typeface="Microsoft YaHei"/>
                <a:cs typeface="Microsoft YaHei"/>
                <a:sym typeface="Microsoft YaHei"/>
              </a:rPr>
              <a:t>为双耳定制的 12 种音效，源自录音室专业调校，确保音效无“失真滤镜”，高度还原音乐的完整细节和调音风格。</a:t>
            </a:r>
            <a:endParaRPr b="0" i="0" sz="1100" u="none" cap="none" strike="noStrike">
              <a:solidFill>
                <a:srgbClr val="000000"/>
              </a:solidFill>
              <a:latin typeface="Arial"/>
              <a:ea typeface="Arial"/>
              <a:cs typeface="Arial"/>
              <a:sym typeface="Arial"/>
            </a:endParaRPr>
          </a:p>
        </p:txBody>
      </p:sp>
      <p:sp>
        <p:nvSpPr>
          <p:cNvPr id="148" name="Google Shape;148;p8"/>
          <p:cNvSpPr txBox="1"/>
          <p:nvPr/>
        </p:nvSpPr>
        <p:spPr>
          <a:xfrm>
            <a:off x="-7947965" y="5240500"/>
            <a:ext cx="897233" cy="57708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300"/>
              <a:buFont typeface="Microsoft YaHei"/>
              <a:buNone/>
            </a:pPr>
            <a:r>
              <a:rPr b="0" i="0" lang="en-GB" sz="3300" u="none" cap="none" strike="noStrike">
                <a:solidFill>
                  <a:schemeClr val="dk1"/>
                </a:solidFill>
                <a:latin typeface="Microsoft YaHei"/>
                <a:ea typeface="Microsoft YaHei"/>
                <a:cs typeface="Microsoft YaHei"/>
                <a:sym typeface="Microsoft YaHei"/>
              </a:rPr>
              <a:t>……</a:t>
            </a:r>
            <a:endParaRPr b="0" i="0" sz="3300" u="none" cap="none" strike="noStrike">
              <a:solidFill>
                <a:schemeClr val="dk1"/>
              </a:solidFill>
              <a:latin typeface="Microsoft YaHei"/>
              <a:ea typeface="Microsoft YaHei"/>
              <a:cs typeface="Microsoft YaHei"/>
              <a:sym typeface="Microsoft YaHei"/>
            </a:endParaRPr>
          </a:p>
        </p:txBody>
      </p:sp>
      <p:sp>
        <p:nvSpPr>
          <p:cNvPr id="149" name="Google Shape;149;p8"/>
          <p:cNvSpPr txBox="1"/>
          <p:nvPr/>
        </p:nvSpPr>
        <p:spPr>
          <a:xfrm>
            <a:off x="15096194" y="4660124"/>
            <a:ext cx="3793093" cy="27699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400"/>
              <a:buFont typeface="Microsoft YaHei"/>
              <a:buNone/>
            </a:pPr>
            <a:r>
              <a:rPr b="0" i="0" lang="en-GB" sz="1400" u="none" cap="none" strike="noStrike">
                <a:solidFill>
                  <a:schemeClr val="dk1"/>
                </a:solidFill>
                <a:latin typeface="Microsoft YaHei"/>
                <a:ea typeface="Microsoft YaHei"/>
                <a:cs typeface="Microsoft YaHei"/>
                <a:sym typeface="Microsoft YaHei"/>
              </a:rPr>
              <a:t>扬声器和耳机校准专家Sonarworks合作</a:t>
            </a:r>
            <a:endParaRPr b="0" i="0" sz="1100" u="none" cap="none" strike="noStrike">
              <a:solidFill>
                <a:srgbClr val="000000"/>
              </a:solidFill>
              <a:latin typeface="Arial"/>
              <a:ea typeface="Arial"/>
              <a:cs typeface="Arial"/>
              <a:sym typeface="Arial"/>
            </a:endParaRPr>
          </a:p>
        </p:txBody>
      </p:sp>
      <p:sp>
        <p:nvSpPr>
          <p:cNvPr id="150" name="Google Shape;150;p8"/>
          <p:cNvSpPr/>
          <p:nvPr/>
        </p:nvSpPr>
        <p:spPr>
          <a:xfrm>
            <a:off x="258539" y="1199684"/>
            <a:ext cx="4483094" cy="2492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Spice It Up With Extra Flavor</a:t>
            </a:r>
            <a:endParaRPr/>
          </a:p>
          <a:p>
            <a:pPr indent="0" lvl="0" marL="0" marR="0" rtl="0" algn="l">
              <a:lnSpc>
                <a:spcPct val="100000"/>
              </a:lnSpc>
              <a:spcBef>
                <a:spcPts val="0"/>
              </a:spcBef>
              <a:spcAft>
                <a:spcPts val="0"/>
              </a:spcAft>
              <a:buNone/>
            </a:pPr>
            <a:r>
              <a:rPr b="1" i="0" lang="en-GB" sz="2100" u="none" cap="none" strike="noStrike">
                <a:solidFill>
                  <a:schemeClr val="dk1"/>
                </a:solidFill>
                <a:latin typeface="Arial"/>
                <a:ea typeface="Arial"/>
                <a:cs typeface="Arial"/>
                <a:sym typeface="Arial"/>
              </a:rPr>
              <a:t>Unique Sound Presets Enhance Your Listening Enjoyment</a:t>
            </a:r>
            <a:endParaRPr b="1"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GB" sz="800" u="none" cap="none" strike="noStrike">
                <a:solidFill>
                  <a:schemeClr val="dk1"/>
                </a:solidFill>
                <a:latin typeface="Arial"/>
                <a:ea typeface="Arial"/>
                <a:cs typeface="Arial"/>
                <a:sym typeface="Arial"/>
              </a:rPr>
              <a:t>12 studio-level EQ presets from Sonarworks are delicately crafted to apply to various genres, and flavor your music with the different EQs, whether you prefer hip-hop, classical, or electronic, you can easily find one that meets your taste.</a:t>
            </a:r>
            <a:endParaRPr b="1" i="0" sz="2100" u="none" cap="none" strike="noStrike">
              <a:solidFill>
                <a:schemeClr val="dk1"/>
              </a:solidFill>
              <a:latin typeface="Arial"/>
              <a:ea typeface="Arial"/>
              <a:cs typeface="Arial"/>
              <a:sym typeface="Arial"/>
            </a:endParaRPr>
          </a:p>
        </p:txBody>
      </p:sp>
      <p:sp>
        <p:nvSpPr>
          <p:cNvPr id="151" name="Google Shape;151;p8"/>
          <p:cNvSpPr txBox="1"/>
          <p:nvPr/>
        </p:nvSpPr>
        <p:spPr>
          <a:xfrm>
            <a:off x="671439" y="3282087"/>
            <a:ext cx="2303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Recommended by </a:t>
            </a:r>
            <a:r>
              <a:rPr b="1" i="0" lang="en-GB" sz="1200" u="none" cap="none" strike="noStrike">
                <a:solidFill>
                  <a:schemeClr val="dk1"/>
                </a:solidFill>
                <a:latin typeface="Arial"/>
                <a:ea typeface="Arial"/>
                <a:cs typeface="Arial"/>
                <a:sym typeface="Arial"/>
              </a:rPr>
              <a:t>50+</a:t>
            </a:r>
            <a:r>
              <a:rPr b="0" i="0" lang="en-GB" sz="1200" u="none" cap="none" strike="noStrike">
                <a:solidFill>
                  <a:schemeClr val="dk1"/>
                </a:solidFill>
                <a:latin typeface="Arial"/>
                <a:ea typeface="Arial"/>
                <a:cs typeface="Arial"/>
                <a:sym typeface="Arial"/>
              </a:rPr>
              <a:t> Grammy Sound Engineers </a:t>
            </a:r>
            <a:endParaRPr b="0" i="0" sz="1200" u="none" cap="none" strike="noStrike">
              <a:solidFill>
                <a:schemeClr val="dk1"/>
              </a:solidFill>
              <a:latin typeface="Arial"/>
              <a:ea typeface="Arial"/>
              <a:cs typeface="Arial"/>
              <a:sym typeface="Arial"/>
            </a:endParaRPr>
          </a:p>
        </p:txBody>
      </p:sp>
      <p:sp>
        <p:nvSpPr>
          <p:cNvPr id="152" name="Google Shape;152;p8"/>
          <p:cNvSpPr txBox="1"/>
          <p:nvPr/>
        </p:nvSpPr>
        <p:spPr>
          <a:xfrm>
            <a:off x="3784911" y="3285660"/>
            <a:ext cx="1736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Adopted by </a:t>
            </a:r>
            <a:r>
              <a:rPr b="1" i="0" lang="en-GB" sz="1200" u="none" cap="none" strike="noStrike">
                <a:solidFill>
                  <a:schemeClr val="dk1"/>
                </a:solidFill>
                <a:latin typeface="Arial"/>
                <a:ea typeface="Arial"/>
                <a:cs typeface="Arial"/>
                <a:sym typeface="Arial"/>
              </a:rPr>
              <a:t>200,000+</a:t>
            </a:r>
            <a:r>
              <a:rPr b="0" i="0" lang="en-GB" sz="1200" u="none" cap="none" strike="noStrike">
                <a:solidFill>
                  <a:schemeClr val="dk1"/>
                </a:solidFill>
                <a:latin typeface="Arial"/>
                <a:ea typeface="Arial"/>
                <a:cs typeface="Arial"/>
                <a:sym typeface="Arial"/>
              </a:rPr>
              <a:t> Studios  </a:t>
            </a:r>
            <a:endParaRPr b="0" i="0" sz="1200" u="none" cap="none" strike="noStrike">
              <a:solidFill>
                <a:schemeClr val="dk1"/>
              </a:solidFill>
              <a:latin typeface="Arial"/>
              <a:ea typeface="Arial"/>
              <a:cs typeface="Arial"/>
              <a:sym typeface="Arial"/>
            </a:endParaRPr>
          </a:p>
        </p:txBody>
      </p:sp>
      <p:sp>
        <p:nvSpPr>
          <p:cNvPr id="153" name="Google Shape;153;p8"/>
          <p:cNvSpPr txBox="1"/>
          <p:nvPr/>
        </p:nvSpPr>
        <p:spPr>
          <a:xfrm>
            <a:off x="6250267" y="3310793"/>
            <a:ext cx="2303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Over 10</a:t>
            </a:r>
            <a:r>
              <a:rPr b="0" i="0" lang="en-GB" sz="1200" u="none" cap="none" strike="noStrike">
                <a:solidFill>
                  <a:schemeClr val="dk1"/>
                </a:solidFill>
                <a:latin typeface="Arial"/>
                <a:ea typeface="Arial"/>
                <a:cs typeface="Arial"/>
                <a:sym typeface="Arial"/>
              </a:rPr>
              <a:t> Authoritative Music Industry Awards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9"/>
          <p:cNvSpPr txBox="1"/>
          <p:nvPr/>
        </p:nvSpPr>
        <p:spPr>
          <a:xfrm>
            <a:off x="264320" y="1605859"/>
            <a:ext cx="3421380" cy="159271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Microsoft YaHei"/>
              <a:buNone/>
            </a:pPr>
            <a:r>
              <a:rPr b="1" i="0" lang="en-GB" sz="2100" u="none" cap="none" strike="noStrike">
                <a:solidFill>
                  <a:schemeClr val="dk1"/>
                </a:solidFill>
                <a:latin typeface="Arial"/>
                <a:ea typeface="Arial"/>
                <a:cs typeface="Arial"/>
                <a:sym typeface="Arial"/>
              </a:rPr>
              <a:t>1MORE-SIGNATURE SOUND</a:t>
            </a:r>
            <a:endParaRPr b="1"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100"/>
              <a:buFont typeface="Microsoft YaHei"/>
              <a:buNone/>
            </a:pPr>
            <a:r>
              <a:t/>
            </a:r>
            <a:endParaRPr b="0" i="0" sz="2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900"/>
              <a:buFont typeface="Microsoft YaHei"/>
              <a:buNone/>
            </a:pPr>
            <a:r>
              <a:rPr b="0" i="0" lang="en-GB" sz="800" u="none" cap="none" strike="noStrike">
                <a:solidFill>
                  <a:schemeClr val="dk1"/>
                </a:solidFill>
                <a:latin typeface="Arial"/>
                <a:ea typeface="Arial"/>
                <a:cs typeface="Arial"/>
                <a:sym typeface="Arial"/>
              </a:rPr>
              <a:t>The 4-time Grammy Award-winning sound engineer, Luca Bignardi precisely tunes each headphone for a natural, authentic</a:t>
            </a:r>
            <a:r>
              <a:rPr b="0" i="0" lang="en-GB" sz="800" u="none" cap="none" strike="noStrike">
                <a:solidFill>
                  <a:srgbClr val="F93B1D"/>
                </a:solidFill>
                <a:latin typeface="Arial"/>
                <a:ea typeface="Arial"/>
                <a:cs typeface="Arial"/>
                <a:sym typeface="Arial"/>
              </a:rPr>
              <a:t> </a:t>
            </a:r>
            <a:r>
              <a:rPr b="0" i="0" lang="en-GB" sz="800" u="none" cap="none" strike="noStrike">
                <a:solidFill>
                  <a:schemeClr val="dk1"/>
                </a:solidFill>
                <a:latin typeface="Arial"/>
                <a:ea typeface="Arial"/>
                <a:cs typeface="Arial"/>
                <a:sym typeface="Arial"/>
              </a:rPr>
              <a:t>sound for better enjoyment. </a:t>
            </a:r>
            <a:endParaRPr b="0" i="0" sz="800" u="none" cap="none" strike="noStrike">
              <a:solidFill>
                <a:schemeClr val="dk1"/>
              </a:solidFill>
              <a:latin typeface="Arial"/>
              <a:ea typeface="Arial"/>
              <a:cs typeface="Arial"/>
              <a:sym typeface="Arial"/>
            </a:endParaRPr>
          </a:p>
        </p:txBody>
      </p:sp>
      <p:pic>
        <p:nvPicPr>
          <p:cNvPr id="160" name="Google Shape;160;p9"/>
          <p:cNvPicPr preferRelativeResize="0"/>
          <p:nvPr/>
        </p:nvPicPr>
        <p:blipFill rotWithShape="1">
          <a:blip r:embed="rId3">
            <a:alphaModFix/>
          </a:blip>
          <a:srcRect b="0" l="0" r="0" t="0"/>
          <a:stretch/>
        </p:blipFill>
        <p:spPr>
          <a:xfrm>
            <a:off x="3835718" y="869167"/>
            <a:ext cx="4966719" cy="30660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0"/>
          <p:cNvPicPr preferRelativeResize="0"/>
          <p:nvPr/>
        </p:nvPicPr>
        <p:blipFill rotWithShape="1">
          <a:blip r:embed="rId3">
            <a:alphaModFix/>
          </a:blip>
          <a:srcRect b="0" l="0" r="0" t="0"/>
          <a:stretch/>
        </p:blipFill>
        <p:spPr>
          <a:xfrm>
            <a:off x="18" y="-274962"/>
            <a:ext cx="9144002" cy="5418464"/>
          </a:xfrm>
          <a:prstGeom prst="rect">
            <a:avLst/>
          </a:prstGeom>
          <a:noFill/>
          <a:ln>
            <a:noFill/>
          </a:ln>
        </p:spPr>
      </p:pic>
      <p:grpSp>
        <p:nvGrpSpPr>
          <p:cNvPr id="166" name="Google Shape;166;p10"/>
          <p:cNvGrpSpPr/>
          <p:nvPr/>
        </p:nvGrpSpPr>
        <p:grpSpPr>
          <a:xfrm>
            <a:off x="440614" y="853331"/>
            <a:ext cx="3969225" cy="1786846"/>
            <a:chOff x="4927757" y="1524757"/>
            <a:chExt cx="5292300" cy="1535751"/>
          </a:xfrm>
        </p:grpSpPr>
        <p:sp>
          <p:nvSpPr>
            <p:cNvPr id="167" name="Google Shape;167;p10"/>
            <p:cNvSpPr/>
            <p:nvPr/>
          </p:nvSpPr>
          <p:spPr>
            <a:xfrm>
              <a:off x="4927757" y="2514508"/>
              <a:ext cx="5203203" cy="5460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404040"/>
                </a:buClr>
                <a:buSzPts val="800"/>
                <a:buFont typeface="Microsoft YaHei"/>
                <a:buNone/>
              </a:pPr>
              <a:r>
                <a:rPr b="0" i="0" lang="en-GB" sz="800" u="none" cap="none" strike="noStrike">
                  <a:solidFill>
                    <a:schemeClr val="dk1"/>
                  </a:solidFill>
                  <a:latin typeface="Arial"/>
                  <a:ea typeface="Arial"/>
                  <a:cs typeface="Arial"/>
                  <a:sym typeface="Arial"/>
                </a:rPr>
                <a:t>An Open-air design of S50 open earbuds doesn’t block the environmental sound that is around you, allowing you to hear the peripheral sound of cars, and crowds when you are cycling, running, or walking to increase awareness and safety.</a:t>
              </a:r>
              <a:endParaRPr b="0" i="0" sz="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404040"/>
                </a:buClr>
                <a:buSzPts val="800"/>
                <a:buFont typeface="Microsoft YaHei"/>
                <a:buNone/>
              </a:pPr>
              <a:r>
                <a:t/>
              </a:r>
              <a:endParaRPr b="0" i="0" sz="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404040"/>
                </a:buClr>
                <a:buSzPts val="800"/>
                <a:buFont typeface="Microsoft YaHei"/>
                <a:buNone/>
              </a:pPr>
              <a:r>
                <a:t/>
              </a:r>
              <a:endParaRPr b="0" i="0" sz="800" u="none" cap="none" strike="noStrike">
                <a:solidFill>
                  <a:schemeClr val="dk1"/>
                </a:solidFill>
                <a:latin typeface="Arial"/>
                <a:ea typeface="Arial"/>
                <a:cs typeface="Arial"/>
                <a:sym typeface="Arial"/>
              </a:endParaRPr>
            </a:p>
          </p:txBody>
        </p:sp>
        <p:sp>
          <p:nvSpPr>
            <p:cNvPr id="168" name="Google Shape;168;p10"/>
            <p:cNvSpPr/>
            <p:nvPr/>
          </p:nvSpPr>
          <p:spPr>
            <a:xfrm>
              <a:off x="4927757" y="1524757"/>
              <a:ext cx="5292300" cy="869092"/>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04040"/>
                </a:buClr>
                <a:buSzPts val="2100"/>
                <a:buFont typeface="Microsoft YaHei"/>
                <a:buNone/>
              </a:pPr>
              <a:r>
                <a:rPr b="1" i="0" lang="en-GB" sz="2100" u="none" cap="none" strike="noStrike">
                  <a:solidFill>
                    <a:schemeClr val="dk1"/>
                  </a:solidFill>
                  <a:latin typeface="Arial"/>
                  <a:ea typeface="Arial"/>
                  <a:cs typeface="Arial"/>
                  <a:sym typeface="Arial"/>
                </a:rPr>
                <a:t>Open-Air Tech Shields Your Back </a:t>
              </a:r>
              <a:endParaRPr b="1"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Raise Situational Awareness </a:t>
              </a:r>
              <a:endParaRPr b="1" i="0" sz="1400" u="none" cap="none" strike="noStrike">
                <a:solidFill>
                  <a:schemeClr val="dk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狄宏瑛</dc:creator>
</cp:coreProperties>
</file>