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58" r:id="rId4"/>
    <p:sldId id="260" r:id="rId5"/>
    <p:sldId id="271" r:id="rId6"/>
    <p:sldId id="262" r:id="rId7"/>
    <p:sldId id="265" r:id="rId8"/>
    <p:sldId id="261" r:id="rId9"/>
    <p:sldId id="268" r:id="rId10"/>
    <p:sldId id="269" r:id="rId11"/>
    <p:sldId id="280" r:id="rId12"/>
    <p:sldId id="26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1">
          <p15:clr>
            <a:srgbClr val="A4A3A4"/>
          </p15:clr>
        </p15:guide>
        <p15:guide id="2" pos="7290">
          <p15:clr>
            <a:srgbClr val="A4A3A4"/>
          </p15:clr>
        </p15:guide>
        <p15:guide id="3" orient="horz" pos="396">
          <p15:clr>
            <a:srgbClr val="A4A3A4"/>
          </p15:clr>
        </p15:guide>
        <p15:guide id="4" pos="4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8E1"/>
    <a:srgbClr val="5D6062"/>
    <a:srgbClr val="FF9B2C"/>
    <a:srgbClr val="6C7277"/>
    <a:srgbClr val="555356"/>
    <a:srgbClr val="585759"/>
    <a:srgbClr val="3C3C40"/>
    <a:srgbClr val="626063"/>
    <a:srgbClr val="6A686B"/>
    <a:srgbClr val="747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4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72" y="53"/>
      </p:cViewPr>
      <p:guideLst>
        <p:guide orient="horz" pos="3891"/>
        <p:guide pos="7290"/>
        <p:guide orient="horz" pos="396"/>
        <p:guide pos="4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6DD42-B583-4B63-9136-7363876F7B39}" type="datetimeFigureOut">
              <a:rPr lang="zh-CN" altLang="en-US" smtClean="0"/>
              <a:t>2019/3/15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EFA95-CAF7-46F3-A7D8-BA6DDF738D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06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ACF2-1351-4B09-AD81-F0FA174A0D8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29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ACF2-1351-4B09-AD81-F0FA174A0D8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69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ACF2-1351-4B09-AD81-F0FA174A0D8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8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2019/3/15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2019/3/15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2019/3/15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noFill/>
              </a:ln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350351"/>
            <a:ext cx="12192000" cy="963768"/>
          </a:xfrm>
        </p:spPr>
        <p:txBody>
          <a:bodyPr>
            <a:noAutofit/>
          </a:bodyPr>
          <a:lstStyle/>
          <a:p>
            <a:r>
              <a:rPr lang="en-US" altLang="zh-CN" dirty="0" err="1" smtClean="0">
                <a:solidFill>
                  <a:srgbClr val="6C7277"/>
                </a:solidFill>
                <a:latin typeface="+mn-lt"/>
              </a:rPr>
              <a:t>blurams</a:t>
            </a:r>
            <a:r>
              <a:rPr lang="en-US" altLang="zh-CN" dirty="0" smtClean="0">
                <a:solidFill>
                  <a:srgbClr val="6C7277"/>
                </a:solidFill>
                <a:latin typeface="+mn-lt"/>
              </a:rPr>
              <a:t> </a:t>
            </a:r>
            <a:r>
              <a:rPr lang="en-US" altLang="zh-CN" dirty="0">
                <a:solidFill>
                  <a:srgbClr val="6C7277"/>
                </a:solidFill>
                <a:latin typeface="+mn-lt"/>
              </a:rPr>
              <a:t>Home </a:t>
            </a:r>
            <a:r>
              <a:rPr lang="en-US" altLang="zh-CN" dirty="0" smtClean="0">
                <a:solidFill>
                  <a:srgbClr val="6C7277"/>
                </a:solidFill>
                <a:latin typeface="+mn-lt"/>
              </a:rPr>
              <a:t>Lite</a:t>
            </a:r>
            <a:endParaRPr lang="zh-CN" altLang="en-US" dirty="0">
              <a:solidFill>
                <a:srgbClr val="6C7277"/>
              </a:solidFill>
              <a:latin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70931" y="4449595"/>
            <a:ext cx="4050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www.blurams.com</a:t>
            </a:r>
            <a:endParaRPr lang="zh-CN" altLang="en-US" sz="1600" dirty="0">
              <a:solidFill>
                <a:srgbClr val="6C7277"/>
              </a:solidFill>
              <a:latin typeface="+mj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23" y="3827644"/>
            <a:ext cx="2159552" cy="621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87299"/>
            <a:ext cx="12192000" cy="807868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6C7277"/>
                </a:solidFill>
                <a:latin typeface="+mn-lt"/>
              </a:rPr>
              <a:t>Technical Specs</a:t>
            </a:r>
            <a:endParaRPr lang="zh-CN" altLang="en-US" sz="3600" dirty="0">
              <a:solidFill>
                <a:srgbClr val="6C7277"/>
              </a:solidFill>
              <a:latin typeface="+mn-lt"/>
            </a:endParaRPr>
          </a:p>
        </p:txBody>
      </p:sp>
      <p:graphicFrame>
        <p:nvGraphicFramePr>
          <p:cNvPr id="3" name="表格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20481719"/>
              </p:ext>
            </p:extLst>
          </p:nvPr>
        </p:nvGraphicFramePr>
        <p:xfrm>
          <a:off x="778276" y="1925750"/>
          <a:ext cx="10635448" cy="345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7892248"/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Functions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 err="1">
                          <a:solidFill>
                            <a:schemeClr val="bg1"/>
                          </a:solidFill>
                          <a:effectLst/>
                        </a:rPr>
                        <a:t>blurams</a:t>
                      </a:r>
                      <a:r>
                        <a:rPr lang="en-US" altLang="zh-CN" sz="1600" b="1" baseline="0" dirty="0">
                          <a:solidFill>
                            <a:schemeClr val="bg1"/>
                          </a:solidFill>
                          <a:effectLst/>
                        </a:rPr>
                        <a:t> Home </a:t>
                      </a:r>
                      <a:r>
                        <a:rPr lang="en-US" altLang="zh-CN" sz="16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Lite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E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Microphone/Speaker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Two-Way Audio, Dual Modes: Intercom/Hands-free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Local Storage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Up to 128GB Micro SD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Cloud Storage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month 7 days all-day plan for free then Standard and Premium plan available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Supported App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Mobile: Android/iOS (Windows Phone not supported) in 1 integrated app and PC Web App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Video Coding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 smtClean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H.264</a:t>
                      </a:r>
                      <a:endParaRPr lang="en-US" altLang="zh-CN" sz="1600" kern="1200" dirty="0">
                        <a:solidFill>
                          <a:srgbClr val="6C7277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Wireless Standards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IEEE 802.11b/g/n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IPsec Protocols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64/128-bit WEP</a:t>
                      </a:r>
                      <a:r>
                        <a:rPr lang="zh-CN" altLang="en-US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WPA/WPA2</a:t>
                      </a:r>
                      <a:r>
                        <a:rPr lang="zh-CN" altLang="en-US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WPA-PSK/WPA2-PSK</a:t>
                      </a:r>
                      <a:r>
                        <a:rPr lang="zh-CN" altLang="en-US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5642955" y="1302749"/>
            <a:ext cx="906090" cy="128850"/>
            <a:chOff x="5722375" y="1302749"/>
            <a:chExt cx="906090" cy="128850"/>
          </a:xfrm>
        </p:grpSpPr>
        <p:sp>
          <p:nvSpPr>
            <p:cNvPr id="6" name="椭圆 5"/>
            <p:cNvSpPr/>
            <p:nvPr/>
          </p:nvSpPr>
          <p:spPr>
            <a:xfrm>
              <a:off x="591668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611099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72237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30530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49961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" name="椭圆 10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Slide Number Placeholder 3"/>
          <p:cNvSpPr txBox="1"/>
          <p:nvPr/>
        </p:nvSpPr>
        <p:spPr>
          <a:xfrm>
            <a:off x="11413724" y="264156"/>
            <a:ext cx="6722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10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206477"/>
            <a:ext cx="12192000" cy="7064477"/>
          </a:xfrm>
          <a:prstGeom prst="rect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3178687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400" kern="1300" spc="6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Living Carefree</a:t>
            </a:r>
            <a:endParaRPr lang="zh-CN" altLang="en-US" sz="2400" kern="1300" spc="600" dirty="0">
              <a:solidFill>
                <a:schemeClr val="bg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1" y="5787955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pc="300" dirty="0" err="1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www.blurams.com</a:t>
            </a:r>
            <a:endParaRPr lang="zh-CN" altLang="en-US" spc="300" dirty="0">
              <a:solidFill>
                <a:schemeClr val="bg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52" y="1941127"/>
            <a:ext cx="3757494" cy="1082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16658"/>
            <a:ext cx="12192000" cy="703029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6C7277"/>
                </a:solidFill>
                <a:latin typeface="+mn-lt"/>
              </a:rPr>
              <a:t>We Are blurams</a:t>
            </a:r>
            <a:endParaRPr lang="zh-CN" altLang="en-US" sz="3600" dirty="0">
              <a:solidFill>
                <a:srgbClr val="6C7277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55404" y="2071553"/>
            <a:ext cx="9388267" cy="5596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altLang="zh-CN" sz="1600" dirty="0" err="1">
                <a:solidFill>
                  <a:srgbClr val="555356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555356"/>
                </a:solidFill>
                <a:latin typeface="+mj-lt"/>
              </a:rPr>
              <a:t> is a leading, international provider of advanced, intelligent imaging technologies, products, services and platforms.</a:t>
            </a:r>
          </a:p>
          <a:p>
            <a:pPr marL="0" indent="0">
              <a:buNone/>
            </a:pPr>
            <a:endParaRPr lang="en-US" altLang="zh-CN" sz="2000" dirty="0">
              <a:solidFill>
                <a:srgbClr val="555356"/>
              </a:solidFill>
              <a:latin typeface="+mj-lt"/>
            </a:endParaRPr>
          </a:p>
          <a:p>
            <a:endParaRPr lang="en-US" altLang="zh-CN" dirty="0">
              <a:solidFill>
                <a:srgbClr val="55535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1355404" y="4547489"/>
            <a:ext cx="9388267" cy="55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altLang="zh-CN" sz="1600" dirty="0">
                <a:solidFill>
                  <a:srgbClr val="555356"/>
                </a:solidFill>
                <a:latin typeface="+mj-lt"/>
              </a:rPr>
              <a:t>We are dedicated to make everyone live a carefree life.</a:t>
            </a:r>
          </a:p>
        </p:txBody>
      </p:sp>
      <p:sp>
        <p:nvSpPr>
          <p:cNvPr id="6" name="内容占位符 2"/>
          <p:cNvSpPr txBox="1"/>
          <p:nvPr/>
        </p:nvSpPr>
        <p:spPr>
          <a:xfrm>
            <a:off x="1159989" y="4507129"/>
            <a:ext cx="9388267" cy="59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sz="1600" dirty="0">
              <a:solidFill>
                <a:srgbClr val="555356"/>
              </a:solidFill>
              <a:latin typeface="+mj-lt"/>
            </a:endParaRPr>
          </a:p>
          <a:p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1355404" y="2896865"/>
            <a:ext cx="9388267" cy="55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altLang="zh-CN" sz="1600" dirty="0" err="1">
                <a:solidFill>
                  <a:srgbClr val="555356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555356"/>
                </a:solidFill>
                <a:latin typeface="+mj-lt"/>
              </a:rPr>
              <a:t> advocates technological innovation and product experience, and has built the advantages on end-to-end integrated solutions in image processing, computer vision and cloud computing, etc.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zh-CN" sz="1600" dirty="0">
              <a:solidFill>
                <a:srgbClr val="555356"/>
              </a:solidFill>
              <a:latin typeface="+mj-lt"/>
            </a:endParaRPr>
          </a:p>
          <a:p>
            <a:endParaRPr lang="en-US" altLang="zh-CN" dirty="0">
              <a:solidFill>
                <a:srgbClr val="55535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内容占位符 2"/>
          <p:cNvSpPr txBox="1"/>
          <p:nvPr/>
        </p:nvSpPr>
        <p:spPr>
          <a:xfrm>
            <a:off x="1355404" y="3722177"/>
            <a:ext cx="9388267" cy="55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altLang="zh-CN" sz="1600" dirty="0" err="1">
                <a:solidFill>
                  <a:srgbClr val="555356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555356"/>
                </a:solidFill>
                <a:latin typeface="+mj-lt"/>
              </a:rPr>
              <a:t>’ competitive solutions, products and services have been provided to enterprises and consumers globally with it’s determination for the smart future.</a:t>
            </a:r>
          </a:p>
        </p:txBody>
      </p:sp>
      <p:sp>
        <p:nvSpPr>
          <p:cNvPr id="51" name="椭圆 50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Slide Number Placeholder 3"/>
          <p:cNvSpPr txBox="1"/>
          <p:nvPr/>
        </p:nvSpPr>
        <p:spPr>
          <a:xfrm>
            <a:off x="11572707" y="264156"/>
            <a:ext cx="299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642955" y="1302749"/>
            <a:ext cx="906090" cy="128850"/>
            <a:chOff x="5722375" y="1302749"/>
            <a:chExt cx="906090" cy="128850"/>
          </a:xfrm>
        </p:grpSpPr>
        <p:sp>
          <p:nvSpPr>
            <p:cNvPr id="61" name="椭圆 60"/>
            <p:cNvSpPr/>
            <p:nvPr/>
          </p:nvSpPr>
          <p:spPr>
            <a:xfrm>
              <a:off x="591668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611099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572237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630530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649961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37606"/>
            <a:ext cx="12192000" cy="701675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6C7277"/>
                </a:solidFill>
                <a:latin typeface="+mn-lt"/>
              </a:rPr>
              <a:t>Current Product Portfolio</a:t>
            </a:r>
            <a:endParaRPr lang="zh-CN" altLang="en-US" sz="3600" dirty="0">
              <a:solidFill>
                <a:srgbClr val="6C7277"/>
              </a:solidFill>
              <a:latin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2543" y="3463768"/>
            <a:ext cx="1830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rgbClr val="6C7277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 Home Lite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55798" y="3463768"/>
            <a:ext cx="1767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rgbClr val="6C7277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 Home Pro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956536" y="3463768"/>
            <a:ext cx="1830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rgbClr val="6C7277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 Dome Lite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23801" y="5742260"/>
            <a:ext cx="1767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rgbClr val="6C7277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 Dome Pro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74344" y="5742260"/>
            <a:ext cx="1769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rgbClr val="6C7277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 Snowman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896943" y="5742260"/>
            <a:ext cx="1981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rgbClr val="6C7277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 Outdoor Pro</a:t>
            </a:r>
            <a:endParaRPr lang="zh-CN" altLang="en-US" sz="1600" dirty="0">
              <a:solidFill>
                <a:srgbClr val="6C7277"/>
              </a:solidFill>
              <a:latin typeface="+mj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60" y="1687918"/>
            <a:ext cx="3139465" cy="176594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97" y="1626026"/>
            <a:ext cx="3568032" cy="200701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797" y="1994168"/>
            <a:ext cx="848784" cy="131144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39" y="4280162"/>
            <a:ext cx="861914" cy="133173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534" y="4095337"/>
            <a:ext cx="1487284" cy="157975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817" y="4261634"/>
            <a:ext cx="2129579" cy="170295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642955" y="1302749"/>
            <a:ext cx="906090" cy="128850"/>
            <a:chOff x="5722375" y="1302749"/>
            <a:chExt cx="906090" cy="128850"/>
          </a:xfrm>
        </p:grpSpPr>
        <p:sp>
          <p:nvSpPr>
            <p:cNvPr id="19" name="椭圆 18"/>
            <p:cNvSpPr/>
            <p:nvPr/>
          </p:nvSpPr>
          <p:spPr>
            <a:xfrm>
              <a:off x="591668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611099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572237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30530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649961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9" name="椭圆 28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Slide Number Placeholder 3"/>
          <p:cNvSpPr txBox="1"/>
          <p:nvPr/>
        </p:nvSpPr>
        <p:spPr>
          <a:xfrm>
            <a:off x="11572707" y="264156"/>
            <a:ext cx="299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3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473214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6C727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zh-CN" sz="3600" dirty="0" err="1">
                <a:solidFill>
                  <a:srgbClr val="6C7277"/>
                </a:solidFill>
                <a:ea typeface="+mj-ea"/>
                <a:cs typeface="+mj-cs"/>
              </a:rPr>
              <a:t>blurams</a:t>
            </a:r>
            <a:r>
              <a:rPr lang="en-US" altLang="zh-CN" sz="3600" dirty="0">
                <a:solidFill>
                  <a:srgbClr val="6C7277"/>
                </a:solidFill>
                <a:ea typeface="+mj-ea"/>
                <a:cs typeface="+mj-cs"/>
              </a:rPr>
              <a:t> Smart Home Solution</a:t>
            </a:r>
            <a:endParaRPr lang="zh-CN" altLang="en-US" sz="3600" dirty="0">
              <a:solidFill>
                <a:srgbClr val="6C7277"/>
              </a:solidFill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1469230"/>
            <a:ext cx="12191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Our ecosystem of products work together in one app to cover any size home. </a:t>
            </a:r>
            <a:endParaRPr lang="zh-CN" altLang="en-US" sz="1600" dirty="0">
              <a:solidFill>
                <a:srgbClr val="6C7277"/>
              </a:solidFill>
              <a:latin typeface="+mj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812" y="2185712"/>
            <a:ext cx="7516194" cy="3682376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72707" y="264156"/>
            <a:ext cx="299571" cy="365125"/>
          </a:xfrm>
        </p:spPr>
        <p:txBody>
          <a:bodyPr/>
          <a:lstStyle/>
          <a:p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4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687777" y="1217190"/>
            <a:ext cx="906090" cy="128850"/>
            <a:chOff x="5722375" y="1302749"/>
            <a:chExt cx="906090" cy="128850"/>
          </a:xfrm>
        </p:grpSpPr>
        <p:sp>
          <p:nvSpPr>
            <p:cNvPr id="22" name="椭圆 21"/>
            <p:cNvSpPr/>
            <p:nvPr/>
          </p:nvSpPr>
          <p:spPr>
            <a:xfrm>
              <a:off x="591668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611099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572237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30530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649961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7" y="814933"/>
            <a:ext cx="4721900" cy="360791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3388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 err="1">
                <a:solidFill>
                  <a:srgbClr val="6C7277"/>
                </a:solidFill>
                <a:latin typeface="+mn-lt"/>
              </a:rPr>
              <a:t>blurams</a:t>
            </a:r>
            <a:r>
              <a:rPr lang="en-US" altLang="zh-CN" sz="3600" dirty="0">
                <a:solidFill>
                  <a:srgbClr val="6C7277"/>
                </a:solidFill>
                <a:latin typeface="+mn-lt"/>
              </a:rPr>
              <a:t>  Home </a:t>
            </a:r>
            <a:r>
              <a:rPr lang="en-US" altLang="zh-CN" sz="3600" dirty="0" smtClean="0">
                <a:solidFill>
                  <a:srgbClr val="6C7277"/>
                </a:solidFill>
                <a:latin typeface="+mn-lt"/>
              </a:rPr>
              <a:t>Lite</a:t>
            </a:r>
            <a:endParaRPr lang="zh-CN" altLang="en-US" sz="3600" dirty="0">
              <a:solidFill>
                <a:srgbClr val="6C7277"/>
              </a:solidFill>
              <a:latin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17400" y="3184214"/>
            <a:ext cx="1291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Optional24/7</a:t>
            </a:r>
            <a:r>
              <a:rPr lang="zh-CN" altLang="en-US" sz="1200" dirty="0">
                <a:solidFill>
                  <a:srgbClr val="6C7277"/>
                </a:solidFill>
                <a:latin typeface="+mj-lt"/>
              </a:rPr>
              <a:t> </a:t>
            </a:r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CVR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890484" y="3184214"/>
            <a:ext cx="1196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Intelligent</a:t>
            </a:r>
            <a:r>
              <a:rPr lang="zh-CN" altLang="en-US" sz="1200" dirty="0">
                <a:solidFill>
                  <a:srgbClr val="6C7277"/>
                </a:solidFill>
                <a:latin typeface="+mj-lt"/>
              </a:rPr>
              <a:t> </a:t>
            </a:r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Alerts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597037" y="3190119"/>
            <a:ext cx="1186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6C7277"/>
                </a:solidFill>
                <a:latin typeface="+mj-lt"/>
              </a:rPr>
              <a:t>720P</a:t>
            </a:r>
            <a:r>
              <a:rPr lang="zh-CN" altLang="en-US" sz="1200" dirty="0" smtClean="0">
                <a:solidFill>
                  <a:srgbClr val="6C7277"/>
                </a:solidFill>
                <a:latin typeface="+mj-lt"/>
              </a:rPr>
              <a:t> </a:t>
            </a:r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Resolution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575958" y="4448568"/>
            <a:ext cx="973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2-Way</a:t>
            </a:r>
            <a:r>
              <a:rPr lang="zh-CN" altLang="en-US" sz="1200" dirty="0">
                <a:solidFill>
                  <a:srgbClr val="6C7277"/>
                </a:solidFill>
                <a:latin typeface="+mj-lt"/>
              </a:rPr>
              <a:t> </a:t>
            </a:r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Audio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393294" y="3184215"/>
            <a:ext cx="925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Night</a:t>
            </a:r>
            <a:r>
              <a:rPr lang="zh-CN" altLang="en-US" sz="1200" dirty="0">
                <a:solidFill>
                  <a:srgbClr val="6C7277"/>
                </a:solidFill>
                <a:latin typeface="+mj-lt"/>
              </a:rPr>
              <a:t> </a:t>
            </a:r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Vision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132378" y="4445324"/>
            <a:ext cx="1362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1200" dirty="0">
                <a:solidFill>
                  <a:srgbClr val="6C7277"/>
                </a:solidFill>
                <a:latin typeface="+mj-lt"/>
              </a:rPr>
              <a:t>Mobile and PC App</a:t>
            </a:r>
            <a:endParaRPr lang="en-US" altLang="zh-CN" sz="1200" dirty="0">
              <a:solidFill>
                <a:srgbClr val="6C7277"/>
              </a:solidFill>
              <a:latin typeface="+mj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642955" y="1302749"/>
            <a:ext cx="906090" cy="128850"/>
            <a:chOff x="5722375" y="1302749"/>
            <a:chExt cx="906090" cy="128850"/>
          </a:xfrm>
        </p:grpSpPr>
        <p:sp>
          <p:nvSpPr>
            <p:cNvPr id="35" name="椭圆 34"/>
            <p:cNvSpPr/>
            <p:nvPr/>
          </p:nvSpPr>
          <p:spPr>
            <a:xfrm>
              <a:off x="591668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611099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572237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630530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649961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0" name="椭圆 39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Slide Number Placeholder 3"/>
          <p:cNvSpPr txBox="1"/>
          <p:nvPr/>
        </p:nvSpPr>
        <p:spPr>
          <a:xfrm>
            <a:off x="11572707" y="264156"/>
            <a:ext cx="299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5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" y="992182"/>
            <a:ext cx="4650329" cy="3545937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2141747" y="5703460"/>
            <a:ext cx="1175294" cy="3142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977" y="5751711"/>
            <a:ext cx="967916" cy="199633"/>
          </a:xfrm>
          <a:prstGeom prst="rect">
            <a:avLst/>
          </a:prstGeom>
        </p:spPr>
      </p:pic>
      <p:sp>
        <p:nvSpPr>
          <p:cNvPr id="42" name="圆角矩形 41"/>
          <p:cNvSpPr/>
          <p:nvPr/>
        </p:nvSpPr>
        <p:spPr>
          <a:xfrm>
            <a:off x="3386875" y="5703459"/>
            <a:ext cx="826806" cy="3142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61" y="5747108"/>
            <a:ext cx="643714" cy="2345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30" y="2475253"/>
            <a:ext cx="595702" cy="59570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35" y="2475253"/>
            <a:ext cx="595702" cy="59570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555" y="2475253"/>
            <a:ext cx="595702" cy="59570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182" y="3717572"/>
            <a:ext cx="595702" cy="59570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067" y="3717572"/>
            <a:ext cx="595702" cy="595702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904" y="2470614"/>
            <a:ext cx="604980" cy="6049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40" y="1145055"/>
            <a:ext cx="9144019" cy="51450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30" y="3717572"/>
            <a:ext cx="595702" cy="595702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6974996" y="4442956"/>
            <a:ext cx="1027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1200" dirty="0" smtClean="0">
                <a:solidFill>
                  <a:srgbClr val="6C7277"/>
                </a:solidFill>
                <a:latin typeface="+mj-lt"/>
              </a:rPr>
              <a:t>Local Back-up</a:t>
            </a:r>
            <a:endParaRPr lang="en-US" altLang="zh-CN" sz="1200" dirty="0">
              <a:solidFill>
                <a:srgbClr val="6C7277"/>
              </a:solidFill>
              <a:latin typeface="+mj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792" y="3717572"/>
            <a:ext cx="596465" cy="59646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9824786" y="4442956"/>
            <a:ext cx="806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1200" dirty="0" smtClean="0">
                <a:solidFill>
                  <a:srgbClr val="6C7277"/>
                </a:solidFill>
                <a:latin typeface="+mj-lt"/>
              </a:rPr>
              <a:t>Live Share</a:t>
            </a:r>
            <a:endParaRPr lang="en-US" altLang="zh-CN" sz="1200" dirty="0">
              <a:solidFill>
                <a:srgbClr val="6C7277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343" y="1613927"/>
            <a:ext cx="4062657" cy="30586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689" y="1771812"/>
            <a:ext cx="4054250" cy="30586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91461"/>
            <a:ext cx="12192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600" dirty="0" err="1">
                <a:solidFill>
                  <a:srgbClr val="6C7277"/>
                </a:solidFill>
                <a:ea typeface="+mj-ea"/>
                <a:cs typeface="+mj-cs"/>
              </a:rPr>
              <a:t>blurams</a:t>
            </a:r>
            <a:r>
              <a:rPr lang="en-US" sz="3600" dirty="0">
                <a:solidFill>
                  <a:srgbClr val="6C7277"/>
                </a:solidFill>
                <a:ea typeface="+mj-ea"/>
                <a:cs typeface="+mj-cs"/>
              </a:rPr>
              <a:t> Home </a:t>
            </a:r>
            <a:r>
              <a:rPr lang="en-US" sz="3600" dirty="0" smtClean="0">
                <a:solidFill>
                  <a:srgbClr val="6C7277"/>
                </a:solidFill>
                <a:ea typeface="+mj-ea"/>
                <a:cs typeface="+mj-cs"/>
              </a:rPr>
              <a:t>Lite</a:t>
            </a:r>
            <a:r>
              <a:rPr lang="en-US" altLang="zh-CN" sz="3600" dirty="0" smtClean="0">
                <a:solidFill>
                  <a:srgbClr val="6C7277"/>
                </a:solidFill>
                <a:ea typeface="+mj-ea"/>
                <a:cs typeface="+mj-cs"/>
              </a:rPr>
              <a:t> </a:t>
            </a:r>
            <a:r>
              <a:rPr lang="en-US" sz="3600" dirty="0">
                <a:solidFill>
                  <a:srgbClr val="6C7277"/>
                </a:solidFill>
                <a:ea typeface="+mj-ea"/>
                <a:cs typeface="+mj-cs"/>
              </a:rPr>
              <a:t>Highlights &amp; Features</a:t>
            </a:r>
          </a:p>
        </p:txBody>
      </p:sp>
      <p:sp>
        <p:nvSpPr>
          <p:cNvPr id="17" name="矩形 16"/>
          <p:cNvSpPr/>
          <p:nvPr/>
        </p:nvSpPr>
        <p:spPr>
          <a:xfrm>
            <a:off x="658813" y="1756447"/>
            <a:ext cx="6451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t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1080p HD Quality</a:t>
            </a:r>
            <a:r>
              <a:rPr lang="zh-CN" altLang="en-US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：</a:t>
            </a:r>
            <a:r>
              <a:rPr lang="zh-CN" altLang="zh-CN" sz="1600" dirty="0">
                <a:solidFill>
                  <a:srgbClr val="6C7277"/>
                </a:solidFill>
                <a:latin typeface="+mj-lt"/>
              </a:rPr>
              <a:t>Watch</a:t>
            </a:r>
            <a:r>
              <a:rPr lang="zh-CN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zh-CN" altLang="zh-CN" sz="1600" dirty="0">
                <a:solidFill>
                  <a:srgbClr val="6C7277"/>
                </a:solidFill>
                <a:latin typeface="+mj-lt"/>
              </a:rPr>
              <a:t>and record crisp HD video in more detail than ever before.</a:t>
            </a:r>
          </a:p>
        </p:txBody>
      </p:sp>
      <p:sp>
        <p:nvSpPr>
          <p:cNvPr id="18" name="矩形 17"/>
          <p:cNvSpPr/>
          <p:nvPr/>
        </p:nvSpPr>
        <p:spPr>
          <a:xfrm>
            <a:off x="658813" y="2485490"/>
            <a:ext cx="6451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fontAlgn="t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Person Alerts</a:t>
            </a:r>
            <a:r>
              <a:rPr lang="zh-CN" altLang="en-US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：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Get alerts if someone is outside your home, whether they're delivering a package or trying to break in.</a:t>
            </a:r>
            <a:endParaRPr lang="zh-CN" altLang="en-US" sz="1600" dirty="0">
              <a:solidFill>
                <a:srgbClr val="6C7277"/>
              </a:solidFill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7867" y="3214533"/>
            <a:ext cx="6451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Night Vision</a:t>
            </a:r>
            <a:r>
              <a:rPr lang="zh-CN" altLang="en-US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：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Turns on automatically in low light so you can see clearly, even in the dark.</a:t>
            </a:r>
          </a:p>
        </p:txBody>
      </p:sp>
      <p:sp>
        <p:nvSpPr>
          <p:cNvPr id="20" name="矩形 19"/>
          <p:cNvSpPr/>
          <p:nvPr/>
        </p:nvSpPr>
        <p:spPr>
          <a:xfrm>
            <a:off x="658813" y="3943576"/>
            <a:ext cx="6451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2-Way Audio</a:t>
            </a:r>
            <a:r>
              <a:rPr lang="zh-CN" altLang="en-US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：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Listen in and talk back through the camera from your smartphone.</a:t>
            </a:r>
          </a:p>
        </p:txBody>
      </p:sp>
      <p:sp>
        <p:nvSpPr>
          <p:cNvPr id="21" name="矩形 20"/>
          <p:cNvSpPr/>
          <p:nvPr/>
        </p:nvSpPr>
        <p:spPr>
          <a:xfrm>
            <a:off x="637867" y="4672619"/>
            <a:ext cx="6451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Optional 24/7 CVR</a:t>
            </a:r>
            <a:r>
              <a:rPr lang="zh-CN" altLang="en-US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：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Upgrade to keep nonstop recordings in the cloud when the camera is plugged in and used indoors.</a:t>
            </a:r>
          </a:p>
        </p:txBody>
      </p:sp>
      <p:sp>
        <p:nvSpPr>
          <p:cNvPr id="23" name="矩形 22"/>
          <p:cNvSpPr/>
          <p:nvPr/>
        </p:nvSpPr>
        <p:spPr>
          <a:xfrm>
            <a:off x="658813" y="540166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Local Backup </a:t>
            </a:r>
            <a:r>
              <a:rPr lang="en-US" altLang="zh-CN" sz="1600" b="1" dirty="0" smtClean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Storage</a:t>
            </a:r>
            <a:r>
              <a:rPr lang="zh-CN" altLang="en-US" sz="1600" b="1" dirty="0" smtClean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：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Built-in SD card slot allows for local backup storage in the event of Internet </a:t>
            </a:r>
            <a:r>
              <a:rPr lang="en-US" altLang="zh-CN" sz="1600" dirty="0" smtClean="0">
                <a:solidFill>
                  <a:srgbClr val="6C7277"/>
                </a:solidFill>
                <a:latin typeface="+mj-lt"/>
              </a:rPr>
              <a:t>interruption.</a:t>
            </a:r>
            <a:endParaRPr lang="en-US" altLang="zh-CN" sz="1600" b="1" dirty="0">
              <a:solidFill>
                <a:srgbClr val="00B0F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642955" y="1302749"/>
            <a:ext cx="906090" cy="128850"/>
            <a:chOff x="5722375" y="1302749"/>
            <a:chExt cx="906090" cy="128850"/>
          </a:xfrm>
        </p:grpSpPr>
        <p:sp>
          <p:nvSpPr>
            <p:cNvPr id="12" name="椭圆 11"/>
            <p:cNvSpPr/>
            <p:nvPr/>
          </p:nvSpPr>
          <p:spPr>
            <a:xfrm>
              <a:off x="591668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11099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572237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30530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49961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2" name="椭圆 21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Slide Number Placeholder 3"/>
          <p:cNvSpPr txBox="1"/>
          <p:nvPr/>
        </p:nvSpPr>
        <p:spPr>
          <a:xfrm>
            <a:off x="11572707" y="264156"/>
            <a:ext cx="299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6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8" r="49169"/>
          <a:stretch/>
        </p:blipFill>
        <p:spPr>
          <a:xfrm>
            <a:off x="7972147" y="1371059"/>
            <a:ext cx="3160451" cy="5145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6887" y="3918452"/>
            <a:ext cx="5129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Font typeface="Wingdings" panose="05000000000000000000" pitchFamily="2" charset="2"/>
              <a:buChar char="ü"/>
            </a:pPr>
            <a:r>
              <a:rPr lang="en-US" altLang="zh-CN" sz="1600" b="1" dirty="0" err="1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Blurams</a:t>
            </a:r>
            <a:r>
              <a:rPr lang="en-US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 App: 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view the live steaming through your mobile phone or PC web and set various functions on App. It only takes 1 minute to get connected.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836887" y="2753264"/>
            <a:ext cx="5129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zh-CN" sz="1600" b="1" dirty="0" err="1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Blurams</a:t>
            </a:r>
            <a:r>
              <a:rPr lang="en-US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 Cloud: 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secure the all your </a:t>
            </a:r>
            <a:r>
              <a:rPr lang="en-US" altLang="zh-CN" sz="1600" dirty="0" err="1">
                <a:solidFill>
                  <a:srgbClr val="6C7277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 camera’s recordings with </a:t>
            </a:r>
            <a:r>
              <a:rPr lang="en-US" altLang="zh-CN" sz="1600" dirty="0" err="1">
                <a:solidFill>
                  <a:srgbClr val="6C7277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 Cloud, using financial-industry level encryption which means the safest storage solution.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84170"/>
            <a:ext cx="12192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600" dirty="0">
                <a:solidFill>
                  <a:srgbClr val="6C7277"/>
                </a:solidFill>
                <a:ea typeface="+mj-ea"/>
                <a:cs typeface="+mj-cs"/>
              </a:rPr>
              <a:t>blurams Home </a:t>
            </a:r>
            <a:r>
              <a:rPr lang="en-US" altLang="zh-CN" sz="3600" dirty="0" smtClean="0">
                <a:solidFill>
                  <a:srgbClr val="6C7277"/>
                </a:solidFill>
                <a:ea typeface="+mj-ea"/>
                <a:cs typeface="+mj-cs"/>
              </a:rPr>
              <a:t>Lite </a:t>
            </a:r>
            <a:r>
              <a:rPr lang="en-US" altLang="zh-CN" sz="3600" dirty="0">
                <a:solidFill>
                  <a:srgbClr val="6C7277"/>
                </a:solidFill>
                <a:ea typeface="+mj-ea"/>
                <a:cs typeface="+mj-cs"/>
              </a:rPr>
              <a:t>Highlights &amp; Features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642955" y="1302749"/>
            <a:ext cx="906090" cy="128850"/>
            <a:chOff x="5722375" y="1302749"/>
            <a:chExt cx="906090" cy="128850"/>
          </a:xfrm>
        </p:grpSpPr>
        <p:sp>
          <p:nvSpPr>
            <p:cNvPr id="10" name="椭圆 9"/>
            <p:cNvSpPr/>
            <p:nvPr/>
          </p:nvSpPr>
          <p:spPr>
            <a:xfrm>
              <a:off x="591668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11099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72237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30530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49961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6" name="椭圆 15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Slide Number Placeholder 3"/>
          <p:cNvSpPr txBox="1"/>
          <p:nvPr/>
        </p:nvSpPr>
        <p:spPr>
          <a:xfrm>
            <a:off x="11572707" y="264156"/>
            <a:ext cx="299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7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35" y="1994910"/>
            <a:ext cx="5246024" cy="3847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70351"/>
            <a:ext cx="12252960" cy="8496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6C7277"/>
                </a:solidFill>
                <a:latin typeface="+mn-lt"/>
              </a:rPr>
              <a:t>Packing list</a:t>
            </a:r>
            <a:endParaRPr lang="zh-CN" altLang="en-US" sz="3600" dirty="0">
              <a:solidFill>
                <a:srgbClr val="6C7277"/>
              </a:solidFill>
              <a:latin typeface="+mn-lt"/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1369309" y="5308590"/>
            <a:ext cx="4119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srgbClr val="555356"/>
                </a:solidFill>
                <a:latin typeface="+mj-lt"/>
              </a:rPr>
              <a:t>Dimension: </a:t>
            </a:r>
            <a:r>
              <a:rPr lang="en-US" altLang="zh-CN" sz="1600" dirty="0" smtClean="0">
                <a:solidFill>
                  <a:srgbClr val="555356"/>
                </a:solidFill>
                <a:latin typeface="+mj-lt"/>
              </a:rPr>
              <a:t>151mm</a:t>
            </a:r>
            <a:r>
              <a:rPr lang="zh-CN" altLang="en-US" sz="1600" dirty="0">
                <a:solidFill>
                  <a:srgbClr val="555356"/>
                </a:solidFill>
                <a:latin typeface="+mj-lt"/>
              </a:rPr>
              <a:t>×</a:t>
            </a:r>
            <a:r>
              <a:rPr lang="en-US" altLang="zh-CN" sz="1600" dirty="0" smtClean="0">
                <a:solidFill>
                  <a:srgbClr val="555356"/>
                </a:solidFill>
                <a:latin typeface="+mj-lt"/>
              </a:rPr>
              <a:t>98mm</a:t>
            </a:r>
            <a:r>
              <a:rPr lang="zh-CN" altLang="en-US" sz="1600" dirty="0" smtClean="0">
                <a:solidFill>
                  <a:srgbClr val="555356"/>
                </a:solidFill>
                <a:latin typeface="+mj-lt"/>
              </a:rPr>
              <a:t>×</a:t>
            </a:r>
            <a:r>
              <a:rPr lang="en-US" altLang="zh-CN" sz="1600" dirty="0" smtClean="0">
                <a:solidFill>
                  <a:srgbClr val="555356"/>
                </a:solidFill>
                <a:latin typeface="+mj-lt"/>
              </a:rPr>
              <a:t>69mm</a:t>
            </a:r>
            <a:endParaRPr lang="en-US" altLang="zh-CN" sz="1600" dirty="0">
              <a:solidFill>
                <a:srgbClr val="555356"/>
              </a:solidFill>
              <a:latin typeface="+mj-lt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dirty="0">
                <a:solidFill>
                  <a:srgbClr val="555356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Weight</a:t>
            </a:r>
            <a:r>
              <a:rPr lang="en-US" altLang="zh-CN" sz="1600" dirty="0" smtClean="0">
                <a:solidFill>
                  <a:srgbClr val="555356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: 101g     With box: 260g</a:t>
            </a:r>
            <a:endParaRPr lang="en-US" altLang="zh-CN" sz="1600" dirty="0">
              <a:solidFill>
                <a:srgbClr val="555356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642955" y="1302749"/>
            <a:ext cx="906090" cy="128850"/>
            <a:chOff x="5722375" y="1302749"/>
            <a:chExt cx="906090" cy="128850"/>
          </a:xfrm>
        </p:grpSpPr>
        <p:sp>
          <p:nvSpPr>
            <p:cNvPr id="12" name="椭圆 11"/>
            <p:cNvSpPr/>
            <p:nvPr/>
          </p:nvSpPr>
          <p:spPr>
            <a:xfrm>
              <a:off x="591668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11099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572237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30530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49961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7" name="椭圆 16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Slide Number Placeholder 3"/>
          <p:cNvSpPr txBox="1"/>
          <p:nvPr/>
        </p:nvSpPr>
        <p:spPr>
          <a:xfrm>
            <a:off x="11572707" y="264156"/>
            <a:ext cx="299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8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2" y="1999716"/>
            <a:ext cx="3308874" cy="33088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43" y="1999716"/>
            <a:ext cx="3439682" cy="3439682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6096000" y="2715626"/>
            <a:ext cx="0" cy="2392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52" y="717448"/>
            <a:ext cx="4807408" cy="4807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87299"/>
            <a:ext cx="12192000" cy="807868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6C7277"/>
                </a:solidFill>
                <a:latin typeface="+mn-lt"/>
              </a:rPr>
              <a:t>Technical Specs</a:t>
            </a:r>
            <a:endParaRPr lang="zh-CN" altLang="en-US" sz="3600" dirty="0">
              <a:solidFill>
                <a:srgbClr val="6C7277"/>
              </a:solidFill>
              <a:latin typeface="+mn-lt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631817"/>
              </p:ext>
            </p:extLst>
          </p:nvPr>
        </p:nvGraphicFramePr>
        <p:xfrm>
          <a:off x="778276" y="1941543"/>
          <a:ext cx="10463465" cy="38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8642"/>
                <a:gridCol w="7664823"/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Functions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 err="1">
                          <a:solidFill>
                            <a:schemeClr val="bg1"/>
                          </a:solidFill>
                        </a:rPr>
                        <a:t>blurams</a:t>
                      </a:r>
                      <a:r>
                        <a:rPr lang="en-US" altLang="zh-CN" sz="1600" b="1" baseline="0" dirty="0">
                          <a:solidFill>
                            <a:schemeClr val="bg1"/>
                          </a:solidFill>
                        </a:rPr>
                        <a:t> Home </a:t>
                      </a:r>
                      <a:r>
                        <a:rPr lang="en-US" altLang="zh-CN" sz="1600" b="1" baseline="0" dirty="0" smtClean="0">
                          <a:solidFill>
                            <a:schemeClr val="bg1"/>
                          </a:solidFill>
                        </a:rPr>
                        <a:t>Lite</a:t>
                      </a:r>
                      <a:endParaRPr lang="zh-CN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8E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Power Supply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DC 5V/1A Micro USB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Operating Temp.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-10℃ — 50℃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Viewing Angle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 smtClean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101°wide </a:t>
                      </a: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angle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Image/Audio Enhancing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3D Noise Reduction, 4X digital zoom, Distortion correction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Image Sensor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1/2.7’’ 2MP CMOS Sensor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Video Streams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 smtClean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720P/25FPS</a:t>
                      </a:r>
                      <a:endParaRPr lang="en-US" altLang="zh-CN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Night Vision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6*940nm IR LEDs  &amp; 5-7m distance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Alert Information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 smtClean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Sound/Motion</a:t>
                      </a:r>
                      <a:r>
                        <a:rPr lang="en-US" altLang="zh-CN" sz="1600" kern="1200" baseline="0" dirty="0" smtClean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kern="1200" dirty="0" smtClean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Detection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5642955" y="1302749"/>
            <a:ext cx="906090" cy="128850"/>
            <a:chOff x="5722375" y="1302749"/>
            <a:chExt cx="906090" cy="128850"/>
          </a:xfrm>
        </p:grpSpPr>
        <p:sp>
          <p:nvSpPr>
            <p:cNvPr id="6" name="椭圆 5"/>
            <p:cNvSpPr/>
            <p:nvPr/>
          </p:nvSpPr>
          <p:spPr>
            <a:xfrm>
              <a:off x="591668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611099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72237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30530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49961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" name="椭圆 10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Slide Number Placeholder 3"/>
          <p:cNvSpPr txBox="1"/>
          <p:nvPr/>
        </p:nvSpPr>
        <p:spPr>
          <a:xfrm>
            <a:off x="11572707" y="264156"/>
            <a:ext cx="299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9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502</Words>
  <Application>Microsoft Office PowerPoint</Application>
  <PresentationFormat>宽屏</PresentationFormat>
  <Paragraphs>88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Lato</vt:lpstr>
      <vt:lpstr>Microsoft JhengHei Light</vt:lpstr>
      <vt:lpstr>宋体</vt:lpstr>
      <vt:lpstr>Arial</vt:lpstr>
      <vt:lpstr>Calibri</vt:lpstr>
      <vt:lpstr>Calibri Light</vt:lpstr>
      <vt:lpstr>Wingdings</vt:lpstr>
      <vt:lpstr>Office 主题</vt:lpstr>
      <vt:lpstr>blurams Home Lite</vt:lpstr>
      <vt:lpstr>We Are blurams</vt:lpstr>
      <vt:lpstr>Current Product Portfolio</vt:lpstr>
      <vt:lpstr>PowerPoint 演示文稿</vt:lpstr>
      <vt:lpstr>blurams  Home Lite</vt:lpstr>
      <vt:lpstr>PowerPoint 演示文稿</vt:lpstr>
      <vt:lpstr>PowerPoint 演示文稿</vt:lpstr>
      <vt:lpstr>Packing list</vt:lpstr>
      <vt:lpstr>Technical Specs</vt:lpstr>
      <vt:lpstr>Technical Specs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xbany</cp:lastModifiedBy>
  <cp:revision>107</cp:revision>
  <dcterms:created xsi:type="dcterms:W3CDTF">2019-02-20T09:24:00Z</dcterms:created>
  <dcterms:modified xsi:type="dcterms:W3CDTF">2019-03-15T09:34:54Z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