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3"/>
    <p:sldId id="270" r:id="rId4"/>
    <p:sldId id="282" r:id="rId5"/>
    <p:sldId id="260" r:id="rId6"/>
    <p:sldId id="303" r:id="rId8"/>
    <p:sldId id="292" r:id="rId9"/>
    <p:sldId id="294" r:id="rId10"/>
    <p:sldId id="304" r:id="rId11"/>
    <p:sldId id="298" r:id="rId12"/>
    <p:sldId id="289" r:id="rId13"/>
    <p:sldId id="290" r:id="rId14"/>
    <p:sldId id="287" r:id="rId15"/>
    <p:sldId id="266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3" initials="1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8E1"/>
    <a:srgbClr val="5D6062"/>
    <a:srgbClr val="FF9B2C"/>
    <a:srgbClr val="6C7277"/>
    <a:srgbClr val="555356"/>
    <a:srgbClr val="585759"/>
    <a:srgbClr val="3C3C40"/>
    <a:srgbClr val="626063"/>
    <a:srgbClr val="6A686B"/>
    <a:srgbClr val="7472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49" autoAdjust="0"/>
    <p:restoredTop sz="94660"/>
  </p:normalViewPr>
  <p:slideViewPr>
    <p:cSldViewPr snapToGrid="0">
      <p:cViewPr varScale="1">
        <p:scale>
          <a:sx n="68" d="100"/>
          <a:sy n="68" d="100"/>
        </p:scale>
        <p:origin x="948" y="66"/>
      </p:cViewPr>
      <p:guideLst>
        <p:guide orient="horz" pos="3845"/>
        <p:guide pos="7290"/>
        <p:guide orient="horz" pos="396"/>
        <p:guide pos="39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6DD42-B583-4B63-9136-7363876F7B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A4ACF2-1351-4B09-AD81-F0FA174A0D8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EFA95-CAF7-46F3-A7D8-BA6DDF738DE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8F8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n>
                <a:noFill/>
              </a:ln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2.png"/><Relationship Id="rId16" Type="http://schemas.openxmlformats.org/officeDocument/2006/relationships/image" Target="../media/image31.png"/><Relationship Id="rId15" Type="http://schemas.openxmlformats.org/officeDocument/2006/relationships/image" Target="../media/image30.png"/><Relationship Id="rId14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27.png"/><Relationship Id="rId11" Type="http://schemas.openxmlformats.org/officeDocument/2006/relationships/image" Target="../media/image26.png"/><Relationship Id="rId10" Type="http://schemas.openxmlformats.org/officeDocument/2006/relationships/image" Target="../media/image25.png"/><Relationship Id="rId1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0" y="2350351"/>
            <a:ext cx="12192000" cy="963768"/>
          </a:xfrm>
        </p:spPr>
        <p:txBody>
          <a:bodyPr>
            <a:noAutofit/>
          </a:bodyPr>
          <a:lstStyle/>
          <a:p>
            <a:r>
              <a:rPr lang="en-US" altLang="zh-CN" sz="5400" dirty="0" err="1">
                <a:solidFill>
                  <a:srgbClr val="6C7277"/>
                </a:solidFill>
                <a:latin typeface="+mn-lt"/>
              </a:rPr>
              <a:t>Blurams </a:t>
            </a:r>
            <a:r>
              <a:rPr lang="en-US" altLang="zh-CN" sz="5400">
                <a:solidFill>
                  <a:srgbClr val="6C7277"/>
                </a:solidFill>
                <a:latin typeface="+mn-lt"/>
              </a:rPr>
              <a:t>PTZ Dual-Lens Outdoor Cam 3MP</a:t>
            </a:r>
            <a:endParaRPr lang="en-US" altLang="zh-CN" sz="540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0931" y="4449595"/>
            <a:ext cx="4050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www.blurams.com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23" y="3827644"/>
            <a:ext cx="2159552" cy="621951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99"/>
            <a:ext cx="12192000" cy="80786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Technical Specs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778276" y="1941543"/>
          <a:ext cx="10463465" cy="388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8642"/>
                <a:gridCol w="7664823"/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Functions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>
                          <a:solidFill>
                            <a:schemeClr val="bg1"/>
                          </a:solidFill>
                        </a:rPr>
                        <a:t>Blurams PTZ Dual-Lens Outdoor Cam 3MP</a:t>
                      </a:r>
                      <a:endParaRPr lang="en-US" altLang="zh-CN" sz="1600" b="1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8E1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Power Supply 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DC 12V/1A (3m Cable)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Operating Temp.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-20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°C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～60</a:t>
                      </a:r>
                      <a:r>
                        <a:rPr lang="en-US" altLang="fr-FR" sz="1600" dirty="0">
                          <a:solidFill>
                            <a:srgbClr val="6C7277"/>
                          </a:solidFill>
                          <a:latin typeface="+mj-lt"/>
                          <a:sym typeface="+mn-ea"/>
                        </a:rPr>
                        <a:t>°C</a:t>
                      </a:r>
                      <a:endParaRPr lang="fr-FR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Viewing Angle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107</a:t>
                      </a:r>
                      <a:r>
                        <a:rPr lang="en-US" altLang="fr-FR" sz="1600" b="0" kern="1200" dirty="0">
                          <a:solidFill>
                            <a:srgbClr val="6C7277"/>
                          </a:solidFill>
                          <a:latin typeface="+mn-lt"/>
                          <a:ea typeface="+mn-ea"/>
                          <a:cs typeface="+mn-cs"/>
                          <a:sym typeface="+mn-ea"/>
                        </a:rPr>
                        <a:t>°</a:t>
                      </a: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 Wide Angle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Image/Audio Enhancing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 3D Noise Reduction, 9X Digital Zoom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Image Sensor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1/3" 3.92&amp;12mm 2MP CMOS Sensor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Video Streams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2304*1296/15FPS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Night Vision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4*850nm IR LEDs 10-15m (32.8-49.2ft)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Alert Information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latin typeface="+mj-lt"/>
                          <a:ea typeface="+mn-ea"/>
                          <a:cs typeface="+mn-cs"/>
                        </a:rPr>
                        <a:t>Sound, Motion &amp; Human Detection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" name="椭圆 5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Slide Number Placeholder 3"/>
          <p:cNvSpPr txBox="1"/>
          <p:nvPr/>
        </p:nvSpPr>
        <p:spPr>
          <a:xfrm>
            <a:off x="11487150" y="264160"/>
            <a:ext cx="429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87299"/>
            <a:ext cx="12192000" cy="807868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Technical Specs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graphicFrame>
        <p:nvGraphicFramePr>
          <p:cNvPr id="3" name="表格 2"/>
          <p:cNvGraphicFramePr>
            <a:graphicFrameLocks noGrp="1" noChangeAspect="1"/>
          </p:cNvGraphicFramePr>
          <p:nvPr>
            <p:custDataLst>
              <p:tags r:id="rId1"/>
            </p:custDataLst>
          </p:nvPr>
        </p:nvGraphicFramePr>
        <p:xfrm>
          <a:off x="778276" y="1925750"/>
          <a:ext cx="10635448" cy="345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3200"/>
                <a:gridCol w="7892248"/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Functions</a:t>
                      </a:r>
                      <a:endParaRPr lang="zh-CN" alt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b="1">
                          <a:solidFill>
                            <a:schemeClr val="bg1"/>
                          </a:solidFill>
                          <a:effectLst/>
                        </a:rPr>
                        <a:t>Blurams PTZ Dual-Lens Outdoor Cam 3MP</a:t>
                      </a:r>
                      <a:endParaRPr lang="en-US" altLang="zh-CN" sz="16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8E1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Microphone/Speaker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Two-Way Audio, Alarm Supported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Local Storage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Up to 128GB Micro SD</a:t>
                      </a:r>
                      <a:r>
                        <a:rPr lang="en-US" altLang="fr-FR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Hot </a:t>
                      </a:r>
                      <a:r>
                        <a:rPr lang="en-US" altLang="fr-FR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wap </a:t>
                      </a:r>
                      <a:r>
                        <a:rPr lang="en-US" altLang="fr-FR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N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ot </a:t>
                      </a:r>
                      <a:r>
                        <a:rPr lang="en-US" altLang="fr-FR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</a:t>
                      </a:r>
                      <a:r>
                        <a:rPr lang="fr-FR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upported</a:t>
                      </a:r>
                      <a:endParaRPr lang="fr-FR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Cloud Storage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Free 1-Month 7-Day All-Day Plan (Standard and Premium Plan Available)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Supported App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Mobile: Android/iOS (Windows Phone not supported) in 1 Integrated App and PC Web View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Video Coding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H.265/H.264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Wireless Standards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IEEE 802.12b/g/n &amp; Ethernet</a:t>
                      </a:r>
                      <a:endParaRPr lang="en-US" altLang="zh-CN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IPsec Protocols</a:t>
                      </a:r>
                      <a:endParaRPr lang="zh-CN" altLang="en-US"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WPA/WPA2</a:t>
                      </a:r>
                      <a:r>
                        <a:rPr lang="en-US"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, </a:t>
                      </a:r>
                      <a:r>
                        <a:rPr sz="1600" kern="1200" dirty="0">
                          <a:solidFill>
                            <a:srgbClr val="6C7277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WPA-PSK/WPA2-PSK</a:t>
                      </a:r>
                      <a:endParaRPr sz="1600" kern="1200" dirty="0">
                        <a:solidFill>
                          <a:srgbClr val="6C7277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" name="椭圆 5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Slide Number Placeholder 3"/>
          <p:cNvSpPr txBox="1"/>
          <p:nvPr/>
        </p:nvSpPr>
        <p:spPr>
          <a:xfrm>
            <a:off x="11413724" y="264156"/>
            <a:ext cx="6722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491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-206477"/>
            <a:ext cx="12192000" cy="7064477"/>
          </a:xfrm>
          <a:prstGeom prst="rect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178687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2400" kern="1300" spc="600" dirty="0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Living Carefree</a:t>
            </a:r>
            <a:endParaRPr lang="zh-CN" altLang="en-US" sz="2400" kern="1300" spc="600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1" y="5787955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pc="300" dirty="0" err="1">
                <a:solidFill>
                  <a:schemeClr val="bg1"/>
                </a:solidFill>
                <a:latin typeface="Microsoft JhengHei Light" panose="020B0304030504040204" pitchFamily="34" charset="-120"/>
                <a:ea typeface="Microsoft JhengHei Light" panose="020B0304030504040204" pitchFamily="34" charset="-120"/>
              </a:rPr>
              <a:t>www.blurams.com</a:t>
            </a:r>
            <a:endParaRPr lang="zh-CN" altLang="en-US" spc="300" dirty="0">
              <a:solidFill>
                <a:schemeClr val="bg1"/>
              </a:solidFill>
              <a:latin typeface="Microsoft JhengHei Light" panose="020B0304030504040204" pitchFamily="34" charset="-120"/>
              <a:ea typeface="Microsoft JhengHei Light" panose="020B0304030504040204" pitchFamily="34" charset="-12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252" y="1941127"/>
            <a:ext cx="3757494" cy="10821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16658"/>
            <a:ext cx="12192000" cy="703029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We Are Blurams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5404" y="2071553"/>
            <a:ext cx="9388267" cy="55968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is a leading, international provider of advanced, intelligent imaging technologies, products, services and platforms.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 marL="0" indent="0">
              <a:buNone/>
            </a:pPr>
            <a:endParaRPr lang="en-US" altLang="zh-CN" sz="2000" dirty="0">
              <a:solidFill>
                <a:srgbClr val="555356"/>
              </a:solidFill>
              <a:latin typeface="+mj-lt"/>
            </a:endParaRPr>
          </a:p>
          <a:p>
            <a:endParaRPr lang="en-US" altLang="zh-CN" dirty="0">
              <a:solidFill>
                <a:srgbClr val="5553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内容占位符 2"/>
          <p:cNvSpPr txBox="1"/>
          <p:nvPr/>
        </p:nvSpPr>
        <p:spPr>
          <a:xfrm>
            <a:off x="1355404" y="4547489"/>
            <a:ext cx="9388267" cy="5542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We are dedicated to making everyone live a carefree life.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</p:txBody>
      </p:sp>
      <p:sp>
        <p:nvSpPr>
          <p:cNvPr id="6" name="内容占位符 2"/>
          <p:cNvSpPr txBox="1"/>
          <p:nvPr/>
        </p:nvSpPr>
        <p:spPr>
          <a:xfrm>
            <a:off x="1354934" y="6037479"/>
            <a:ext cx="9388267" cy="594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endParaRPr lang="en-US" altLang="zh-CN" sz="2000" dirty="0">
              <a:solidFill>
                <a:schemeClr val="tx1">
                  <a:lumMod val="85000"/>
                  <a:lumOff val="1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1355404" y="2896865"/>
            <a:ext cx="9388267" cy="55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advocates technological innovation and product experience, and has built the advantages on end-to-end integrated solutions in image processing, computer vision and cloud computing, etc.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endParaRPr lang="en-US" altLang="zh-CN" dirty="0">
              <a:solidFill>
                <a:srgbClr val="555356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内容占位符 2"/>
          <p:cNvSpPr txBox="1"/>
          <p:nvPr/>
        </p:nvSpPr>
        <p:spPr>
          <a:xfrm>
            <a:off x="1355404" y="3722177"/>
            <a:ext cx="9388267" cy="559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zh-CN" altLang="en-US" sz="1600" dirty="0">
                <a:solidFill>
                  <a:srgbClr val="00B0F0"/>
                </a:solidFill>
                <a:latin typeface="+mj-lt"/>
              </a:rPr>
              <a:t> </a:t>
            </a:r>
            <a:r>
              <a:rPr lang="en-US" altLang="zh-CN" sz="1600" dirty="0" err="1">
                <a:solidFill>
                  <a:srgbClr val="555356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 competitive solutions, products and services have been provided to enterprises and consumers globally with it</a:t>
            </a:r>
            <a:r>
              <a:rPr lang="en-US" altLang="zh-CN" sz="1600" dirty="0">
                <a:solidFill>
                  <a:srgbClr val="555356"/>
                </a:solidFill>
                <a:latin typeface="+mj-lt"/>
                <a:sym typeface="+mn-ea"/>
              </a:rPr>
              <a:t>'</a:t>
            </a:r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s determination for the smart future.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61" name="椭圆 60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8625" y="2071370"/>
            <a:ext cx="5537200" cy="3001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9" descr="1638260269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445" y="2075180"/>
            <a:ext cx="5394960" cy="3013710"/>
          </a:xfrm>
          <a:prstGeom prst="rect">
            <a:avLst/>
          </a:prstGeom>
        </p:spPr>
      </p:pic>
      <p:sp>
        <p:nvSpPr>
          <p:cNvPr id="4" name="标题 1"/>
          <p:cNvSpPr>
            <a:spLocks noGrp="1"/>
          </p:cNvSpPr>
          <p:nvPr/>
        </p:nvSpPr>
        <p:spPr>
          <a:xfrm>
            <a:off x="0" y="537606"/>
            <a:ext cx="12192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#1 Best Seller on Amazon</a:t>
            </a:r>
            <a:endParaRPr lang="en-US" altLang="zh-CN" sz="3600" dirty="0">
              <a:solidFill>
                <a:srgbClr val="6C7277"/>
              </a:solidFill>
              <a:latin typeface="+mn-l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9" name="椭圆 18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7" name="文本框 26"/>
          <p:cNvSpPr txBox="1"/>
          <p:nvPr/>
        </p:nvSpPr>
        <p:spPr>
          <a:xfrm>
            <a:off x="1433077" y="5385913"/>
            <a:ext cx="28409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Camera &amp; Photo</a:t>
            </a:r>
            <a:endParaRPr lang="en-US" altLang="zh-CN" sz="1600" dirty="0" err="1">
              <a:solidFill>
                <a:srgbClr val="6C7277"/>
              </a:solidFill>
              <a:latin typeface="+mj-lt"/>
            </a:endParaRPr>
          </a:p>
          <a:p>
            <a:pPr algn="ctr"/>
            <a:r>
              <a:rPr lang="en-US" altLang="zh-CN" sz="1200" dirty="0" err="1">
                <a:solidFill>
                  <a:srgbClr val="6C7277"/>
                </a:solidFill>
                <a:latin typeface="+mj-lt"/>
              </a:rPr>
              <a:t>The largest category of cameras on Amazon</a:t>
            </a:r>
            <a:endParaRPr lang="en-US" altLang="zh-CN" sz="1200" dirty="0" err="1">
              <a:solidFill>
                <a:srgbClr val="6C7277"/>
              </a:solidFill>
              <a:latin typeface="+mj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71367" y="5477988"/>
            <a:ext cx="24498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Dome Surveillance Cameras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449084"/>
            <a:ext cx="1219199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US" altLang="zh-CN" sz="3600" dirty="0" err="1">
                <a:solidFill>
                  <a:srgbClr val="6C7277"/>
                </a:solidFill>
                <a:ea typeface="+mj-ea"/>
                <a:cs typeface="+mj-cs"/>
              </a:rPr>
              <a:t>lurams</a:t>
            </a:r>
            <a:r>
              <a:rPr lang="en-US" altLang="zh-CN" sz="3600" dirty="0">
                <a:solidFill>
                  <a:srgbClr val="6C7277"/>
                </a:solidFill>
                <a:ea typeface="+mj-ea"/>
                <a:cs typeface="+mj-cs"/>
              </a:rPr>
              <a:t> Smart Home Solution</a:t>
            </a:r>
            <a:endParaRPr lang="zh-CN" altLang="en-US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1469230"/>
            <a:ext cx="12191999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Our products work together as an ecosystem via app to cover any size of houses. 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72707" y="264156"/>
            <a:ext cx="299571" cy="365125"/>
          </a:xfrm>
        </p:spPr>
        <p:txBody>
          <a:bodyPr/>
          <a:lstStyle/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687777" y="1217190"/>
            <a:ext cx="906090" cy="128850"/>
            <a:chOff x="5722375" y="1302749"/>
            <a:chExt cx="906090" cy="128850"/>
          </a:xfrm>
        </p:grpSpPr>
        <p:sp>
          <p:nvSpPr>
            <p:cNvPr id="22" name="椭圆 2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pic>
        <p:nvPicPr>
          <p:cNvPr id="3" name="图片 2" descr="C:\Users\admin\Desktop\房子渲染图.png房子渲染图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8205" y="1930083"/>
            <a:ext cx="10525125" cy="49333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537606"/>
            <a:ext cx="12192000" cy="701675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Current Product Portfolio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31492" y="3513298"/>
            <a:ext cx="195008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Home Pro 2K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4464" y="5742260"/>
            <a:ext cx="20758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 PTZ Dual-Lens </a:t>
            </a:r>
            <a:br>
              <a:rPr lang="en-US" altLang="zh-CN" sz="1600" dirty="0" err="1">
                <a:solidFill>
                  <a:srgbClr val="6C7277"/>
                </a:solidFill>
                <a:latin typeface="+mj-lt"/>
              </a:rPr>
            </a:b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Outdoor Cam 3MP  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9039" y="5742260"/>
            <a:ext cx="1748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  <a:sym typeface="+mn-ea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Wire-Free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 </a:t>
            </a:r>
            <a:b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</a:b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Camera 2K Kit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16453" y="3513410"/>
            <a:ext cx="18961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Outdoor Pro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679" y="1589493"/>
            <a:ext cx="3139465" cy="1765949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9" name="椭圆 18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9" name="椭圆 28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87" y="1788452"/>
            <a:ext cx="2285270" cy="1567314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926154" y="3513298"/>
            <a:ext cx="186753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Dome Lite 2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921064" y="5742260"/>
            <a:ext cx="1748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Wire-Free </a:t>
            </a:r>
            <a:b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</a:b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Video Doorbell 2K</a:t>
            </a:r>
            <a:endParaRPr lang="zh-CN" altLang="en-US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63" y="2071618"/>
            <a:ext cx="1488006" cy="1000468"/>
          </a:xfrm>
          <a:prstGeom prst="rect">
            <a:avLst/>
          </a:prstGeom>
        </p:spPr>
      </p:pic>
      <p:pic>
        <p:nvPicPr>
          <p:cNvPr id="12" name="图片 11" descr="C:\Users\admin\Desktop\Gabby‘s Work\Retailer's Guide\图片\A11C六视渲染图+45°视图\A11C kit.pngA11C ki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20565" y="4350385"/>
            <a:ext cx="1392555" cy="1391920"/>
          </a:xfrm>
          <a:prstGeom prst="rect">
            <a:avLst/>
          </a:prstGeom>
        </p:spPr>
      </p:pic>
      <p:pic>
        <p:nvPicPr>
          <p:cNvPr id="6" name="图片 5" descr="S21C"/>
          <p:cNvPicPr>
            <a:picLocks noChangeAspect="1"/>
          </p:cNvPicPr>
          <p:nvPr/>
        </p:nvPicPr>
        <p:blipFill>
          <a:blip r:embed="rId5"/>
          <a:srcRect l="37439" r="38560"/>
          <a:stretch>
            <a:fillRect/>
          </a:stretch>
        </p:blipFill>
        <p:spPr>
          <a:xfrm>
            <a:off x="2132330" y="3531235"/>
            <a:ext cx="1200150" cy="2548255"/>
          </a:xfrm>
          <a:prstGeom prst="rect">
            <a:avLst/>
          </a:prstGeom>
        </p:spPr>
      </p:pic>
      <p:pic>
        <p:nvPicPr>
          <p:cNvPr id="10" name="图片 9" descr="C:\Users\admin\Desktop\门铃.png门铃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75170" y="4051618"/>
            <a:ext cx="1244600" cy="1830070"/>
          </a:xfrm>
          <a:prstGeom prst="rect">
            <a:avLst/>
          </a:prstGeom>
        </p:spPr>
      </p:pic>
      <p:pic>
        <p:nvPicPr>
          <p:cNvPr id="3" name="图片 2" descr="C:\Users\admin\Desktop\渲染图\A31P.pngA31P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99442" y="1930124"/>
            <a:ext cx="2285270" cy="12852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46422" y="3513933"/>
            <a:ext cx="18453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Dome Pro 2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968481" y="5878785"/>
            <a:ext cx="2066925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Outdoor L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ite 4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5" name="图片 14" descr="C:\Users\admin\Desktop\渲染图\A22C.pngA22C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08770" y="4253230"/>
            <a:ext cx="1585595" cy="15868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097" y="1117828"/>
            <a:ext cx="4721900" cy="36079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0467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Blurams </a:t>
            </a:r>
            <a:r>
              <a:rPr lang="en-US" altLang="zh-CN" sz="3600">
                <a:solidFill>
                  <a:srgbClr val="6C7277"/>
                </a:solidFill>
                <a:latin typeface="+mn-lt"/>
                <a:sym typeface="+mn-ea"/>
              </a:rPr>
              <a:t>PTZ Dual-Lens Outdoor Cam 3MP</a:t>
            </a:r>
            <a:endParaRPr lang="en-US" altLang="zh-CN" sz="3600">
              <a:solidFill>
                <a:srgbClr val="6C7277"/>
              </a:solidFill>
              <a:latin typeface="+mn-lt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35" name="椭圆 34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0" name="椭圆 39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1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6" y="1431602"/>
            <a:ext cx="4650329" cy="3545937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141747" y="5703460"/>
            <a:ext cx="1175294" cy="3142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77" y="5751711"/>
            <a:ext cx="967916" cy="199633"/>
          </a:xfrm>
          <a:prstGeom prst="rect">
            <a:avLst/>
          </a:prstGeom>
        </p:spPr>
      </p:pic>
      <p:sp>
        <p:nvSpPr>
          <p:cNvPr id="42" name="圆角矩形 41"/>
          <p:cNvSpPr/>
          <p:nvPr/>
        </p:nvSpPr>
        <p:spPr>
          <a:xfrm>
            <a:off x="3386875" y="5703459"/>
            <a:ext cx="826806" cy="314283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861" y="5747108"/>
            <a:ext cx="643714" cy="23457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449060" y="3214370"/>
            <a:ext cx="1196975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Intelligent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Alerts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935" y="2495550"/>
            <a:ext cx="595630" cy="59563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646035" y="3232150"/>
            <a:ext cx="127762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Color Night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Vision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75" y="2505075"/>
            <a:ext cx="595630" cy="59563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8923655" y="3210560"/>
            <a:ext cx="101917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2K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Resolution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815" y="2495550"/>
            <a:ext cx="595630" cy="59563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163820" y="4397375"/>
            <a:ext cx="97282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2-Way</a:t>
            </a:r>
            <a:r>
              <a:rPr lang="zh-CN" altLang="en-US" sz="1200" dirty="0">
                <a:solidFill>
                  <a:srgbClr val="6C7277"/>
                </a:solidFill>
                <a:latin typeface="+mj-lt"/>
              </a:rPr>
              <a:t> </a:t>
            </a:r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Audio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15" y="3665855"/>
            <a:ext cx="595630" cy="59563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531735" y="4419600"/>
            <a:ext cx="15290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1200" dirty="0">
                <a:solidFill>
                  <a:srgbClr val="6C7277"/>
                </a:solidFill>
                <a:latin typeface="+mj-lt"/>
              </a:rPr>
              <a:t>Mobile and </a:t>
            </a:r>
            <a:r>
              <a:rPr lang="en-US" altLang="en-GB" sz="1200" dirty="0">
                <a:solidFill>
                  <a:srgbClr val="6C7277"/>
                </a:solidFill>
                <a:latin typeface="+mj-lt"/>
              </a:rPr>
              <a:t>Web View</a:t>
            </a:r>
            <a:endParaRPr lang="en-US" altLang="en-GB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420" y="3665855"/>
            <a:ext cx="595630" cy="595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805" y="3658870"/>
            <a:ext cx="595630" cy="59563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9198610" y="4427220"/>
            <a:ext cx="457200" cy="276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1200" dirty="0">
                <a:solidFill>
                  <a:srgbClr val="6C7277"/>
                </a:solidFill>
                <a:latin typeface="+mj-lt"/>
              </a:rPr>
              <a:t>IP66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665" y="3665855"/>
            <a:ext cx="572135" cy="57213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325235" y="4412615"/>
            <a:ext cx="13208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Wi-Fi &amp; Ethernet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12665" y="3204845"/>
            <a:ext cx="167513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Optional 24/7 Recording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970" y="2491105"/>
            <a:ext cx="605155" cy="605155"/>
          </a:xfrm>
          <a:prstGeom prst="rect">
            <a:avLst/>
          </a:prstGeom>
        </p:spPr>
      </p:pic>
      <p:pic>
        <p:nvPicPr>
          <p:cNvPr id="5" name="图片 4" descr="正面2 (1)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4840" y="293370"/>
            <a:ext cx="2959100" cy="6099810"/>
          </a:xfrm>
          <a:prstGeom prst="rect">
            <a:avLst/>
          </a:prstGeom>
        </p:spPr>
      </p:pic>
      <p:pic>
        <p:nvPicPr>
          <p:cNvPr id="16" name="图片 15" descr="ifttt_wordmark-black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0750" y="6187440"/>
            <a:ext cx="1036955" cy="274955"/>
          </a:xfrm>
          <a:prstGeom prst="rect">
            <a:avLst/>
          </a:prstGeom>
        </p:spPr>
      </p:pic>
      <p:pic>
        <p:nvPicPr>
          <p:cNvPr id="17" name="图片 16" descr="apple siri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5680" y="6104890"/>
            <a:ext cx="442595" cy="439420"/>
          </a:xfrm>
          <a:prstGeom prst="rect">
            <a:avLst/>
          </a:prstGeom>
        </p:spPr>
      </p:pic>
      <p:pic>
        <p:nvPicPr>
          <p:cNvPr id="7" name="图片 6" descr="C:\Users\admin\Desktop\功能点\产品功能性icon-19.png产品功能性icon-1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47630" y="2422525"/>
            <a:ext cx="732790" cy="7423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0190480" y="3205480"/>
            <a:ext cx="84963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PTZ Design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  <p:pic>
        <p:nvPicPr>
          <p:cNvPr id="12" name="图片 11" descr="C:\Users\admin\Desktop\功能点\产品功能性icon-21.png产品功能性icon-2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234295" y="3589655"/>
            <a:ext cx="763270" cy="7721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0160953" y="4405630"/>
            <a:ext cx="907415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6C7277"/>
                </a:solidFill>
                <a:latin typeface="+mj-lt"/>
              </a:rPr>
              <a:t>Dual Lenses</a:t>
            </a:r>
            <a:endParaRPr lang="en-US" altLang="zh-CN" sz="1200" dirty="0">
              <a:solidFill>
                <a:srgbClr val="6C7277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9343" y="1613927"/>
            <a:ext cx="4062657" cy="30586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689" y="1771812"/>
            <a:ext cx="4054250" cy="3058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91461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3600" dirty="0">
                <a:solidFill>
                  <a:srgbClr val="6C7277"/>
                </a:solidFill>
                <a:ea typeface="+mj-ea"/>
                <a:cs typeface="+mj-cs"/>
              </a:rPr>
              <a:t>Highlights &amp; Features</a:t>
            </a:r>
            <a:endParaRPr lang="en-US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8813" y="2404745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Dual-Lens 3MP: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1X to 9X digital zoom enables you to see farther and clearer in 3MP high resolution. </a:t>
            </a:r>
            <a:endParaRPr lang="zh-CN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8813" y="3110865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Instant Alerts: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Get instant notifications sent to your smartphone when detecting motions/sounds.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58187" y="3816985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Color Night Vision: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Built-in four 850nm IR LEDs, you can see things clearer in brighter colors within 10-15m distance.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58813" y="4523105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Optional 24/7 Recording: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Nonstop recording when connected to power source allows you to play complete back videos. </a:t>
            </a:r>
            <a:endParaRPr lang="en-US" altLang="zh-CN" sz="1600" dirty="0">
              <a:solidFill>
                <a:srgbClr val="6C7277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58822" y="5229225"/>
            <a:ext cx="645144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IP66 Certified Weather-Resistant: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IP66-certified to withstand the rain, sun, heat or chill.       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59130" y="5935345"/>
            <a:ext cx="645096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Wireless or W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ired Connection: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Connect to Wi-Fi or use an Ethernet cable to set the camera up. Two options, more flexible to use.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 </a:t>
            </a:r>
            <a:endParaRPr lang="zh-CN" altLang="en-US" sz="16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椭圆 21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" name="图片 1" descr="s21c正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650" y="144145"/>
            <a:ext cx="4839970" cy="65703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57860" y="1698625"/>
            <a:ext cx="70827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t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PTZ &amp; Auto Tracking: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  <a:sym typeface="+mn-ea"/>
              </a:rPr>
              <a:t>Rotate the camera to various angle via Blurams App and it can auto track human motions and activate siren to scare strangers away.    </a:t>
            </a:r>
            <a:endParaRPr lang="zh-CN" altLang="zh-CN" sz="1600" dirty="0">
              <a:solidFill>
                <a:srgbClr val="6C7277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6887" y="3918452"/>
            <a:ext cx="512922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 algn="just"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Blurams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App: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view the live steaming through your mobile phone or PC web and set various functions via App. It only takes 1 minute to get connected.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6887" y="2753264"/>
            <a:ext cx="512922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altLang="zh-CN" sz="1600" b="1" dirty="0" err="1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Blurams</a:t>
            </a:r>
            <a:r>
              <a:rPr lang="en-US" altLang="zh-CN" sz="1600" b="1" dirty="0">
                <a:solidFill>
                  <a:srgbClr val="00B0F0"/>
                </a:solidFill>
                <a:latin typeface="Calibri" panose="020F0502020204030204" charset="0"/>
                <a:cs typeface="Calibri" panose="020F0502020204030204" charset="0"/>
              </a:rPr>
              <a:t> Guard: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secure all your </a:t>
            </a: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cameras recordings with </a:t>
            </a:r>
            <a:r>
              <a:rPr lang="en-US" altLang="zh-CN" sz="1600" dirty="0" err="1">
                <a:solidFill>
                  <a:srgbClr val="6C7277"/>
                </a:solidFill>
                <a:latin typeface="+mj-lt"/>
              </a:rPr>
              <a:t>blurams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 Cloud </a:t>
            </a:r>
            <a:r>
              <a:rPr lang="en-US" altLang="zh-CN" sz="1600" dirty="0">
                <a:solidFill>
                  <a:srgbClr val="6C7277"/>
                </a:solidFill>
                <a:latin typeface="+mj-lt"/>
              </a:rPr>
              <a:t>service, using financial-industry level encryption to offer the safest storage solution.</a:t>
            </a:r>
            <a:endParaRPr lang="en-US" altLang="zh-CN" sz="1600" dirty="0">
              <a:solidFill>
                <a:srgbClr val="6C7277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84170"/>
            <a:ext cx="12192000" cy="589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6C7277"/>
                </a:solidFill>
                <a:ea typeface="+mj-ea"/>
                <a:cs typeface="+mj-cs"/>
              </a:rPr>
              <a:t>Intelligent Whole House Protection</a:t>
            </a:r>
            <a:endParaRPr lang="en-US" altLang="zh-CN" sz="3600" dirty="0">
              <a:solidFill>
                <a:srgbClr val="6C7277"/>
              </a:solidFill>
              <a:ea typeface="+mj-ea"/>
              <a:cs typeface="+mj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0" name="椭圆 9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6" name="椭圆 15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735" y="1994910"/>
            <a:ext cx="5246024" cy="384708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70351"/>
            <a:ext cx="12252960" cy="849663"/>
          </a:xfrm>
        </p:spPr>
        <p:txBody>
          <a:bodyPr>
            <a:normAutofit/>
          </a:bodyPr>
          <a:lstStyle/>
          <a:p>
            <a:pPr algn="ctr"/>
            <a:r>
              <a:rPr lang="en-US" altLang="zh-CN" sz="3600" dirty="0">
                <a:solidFill>
                  <a:srgbClr val="6C7277"/>
                </a:solidFill>
                <a:latin typeface="+mn-lt"/>
              </a:rPr>
              <a:t>Packing List</a:t>
            </a:r>
            <a:endParaRPr lang="zh-CN" altLang="en-US" sz="3600" dirty="0">
              <a:solidFill>
                <a:srgbClr val="6C7277"/>
              </a:solidFill>
              <a:latin typeface="+mn-lt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2106544" y="5991215"/>
            <a:ext cx="411962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solidFill>
                  <a:srgbClr val="555356"/>
                </a:solidFill>
                <a:latin typeface="+mj-lt"/>
              </a:rPr>
              <a:t>Dimension: 260 x 165 x 110mm</a:t>
            </a:r>
            <a:endParaRPr lang="en-US" altLang="zh-CN" sz="1600" dirty="0">
              <a:solidFill>
                <a:srgbClr val="555356"/>
              </a:solidFill>
              <a:latin typeface="+mj-lt"/>
            </a:endParaRPr>
          </a:p>
          <a:p>
            <a:pPr algn="just">
              <a:spcAft>
                <a:spcPts val="0"/>
              </a:spcAft>
            </a:pPr>
            <a:r>
              <a:rPr lang="en-US" altLang="zh-CN" sz="1600" dirty="0">
                <a:solidFill>
                  <a:srgbClr val="555356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Weight: 435g    With box: 805g</a:t>
            </a:r>
            <a:endParaRPr lang="zh-CN" altLang="en-US" sz="1600" dirty="0">
              <a:solidFill>
                <a:srgbClr val="555356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642955" y="1302749"/>
            <a:ext cx="906090" cy="128850"/>
            <a:chOff x="5722375" y="1302749"/>
            <a:chExt cx="906090" cy="128850"/>
          </a:xfrm>
        </p:grpSpPr>
        <p:sp>
          <p:nvSpPr>
            <p:cNvPr id="12" name="椭圆 11"/>
            <p:cNvSpPr/>
            <p:nvPr/>
          </p:nvSpPr>
          <p:spPr>
            <a:xfrm>
              <a:off x="591668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11099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572237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6305305" y="1302749"/>
              <a:ext cx="128850" cy="128850"/>
            </a:xfrm>
            <a:prstGeom prst="ellipse">
              <a:avLst/>
            </a:prstGeom>
            <a:solidFill>
              <a:srgbClr val="FF9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6499615" y="1302749"/>
              <a:ext cx="128850" cy="128850"/>
            </a:xfrm>
            <a:prstGeom prst="ellipse">
              <a:avLst/>
            </a:prstGeom>
            <a:solidFill>
              <a:srgbClr val="00B8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椭圆 16"/>
          <p:cNvSpPr/>
          <p:nvPr/>
        </p:nvSpPr>
        <p:spPr>
          <a:xfrm>
            <a:off x="11572708" y="293473"/>
            <a:ext cx="333439" cy="333439"/>
          </a:xfrm>
          <a:prstGeom prst="ellipse">
            <a:avLst/>
          </a:prstGeom>
          <a:solidFill>
            <a:srgbClr val="00B8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Slide Number Placeholder 3"/>
          <p:cNvSpPr txBox="1"/>
          <p:nvPr/>
        </p:nvSpPr>
        <p:spPr>
          <a:xfrm>
            <a:off x="11572707" y="264156"/>
            <a:ext cx="299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E84F860-54AC-4401-B048-40B49BF8A6E3}" type="slidenum">
              <a:rPr lang="zh-CN" altLang="en-US" smtClean="0">
                <a:solidFill>
                  <a:schemeClr val="bg1"/>
                </a:solidFill>
              </a:rPr>
            </a:fld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352540" y="2795001"/>
            <a:ext cx="0" cy="23928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正面2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9755" y="470535"/>
            <a:ext cx="2028825" cy="4178300"/>
          </a:xfrm>
          <a:prstGeom prst="rect">
            <a:avLst/>
          </a:prstGeom>
        </p:spPr>
      </p:pic>
      <p:pic>
        <p:nvPicPr>
          <p:cNvPr id="8" name="图片 7" descr="s21c正面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540" y="2230120"/>
            <a:ext cx="2347595" cy="3187700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538730" y="3903345"/>
            <a:ext cx="8464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            </a:t>
            </a:r>
            <a:r>
              <a:rPr lang="en-US" altLang="zh-CN" sz="1400"/>
              <a:t>110mm</a:t>
            </a:r>
            <a:endParaRPr lang="en-US" altLang="zh-CN" sz="2400"/>
          </a:p>
        </p:txBody>
      </p:sp>
      <p:cxnSp>
        <p:nvCxnSpPr>
          <p:cNvPr id="25" name="直接连接符 24"/>
          <p:cNvCxnSpPr/>
          <p:nvPr/>
        </p:nvCxnSpPr>
        <p:spPr>
          <a:xfrm>
            <a:off x="3728720" y="986790"/>
            <a:ext cx="11430" cy="109410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729355" y="2896870"/>
            <a:ext cx="8890" cy="106489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3448685" y="2305050"/>
            <a:ext cx="9918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260mm</a:t>
            </a:r>
            <a:endParaRPr lang="en-US" altLang="zh-CN" sz="1400"/>
          </a:p>
        </p:txBody>
      </p:sp>
      <p:cxnSp>
        <p:nvCxnSpPr>
          <p:cNvPr id="29" name="直接连接符 28"/>
          <p:cNvCxnSpPr/>
          <p:nvPr/>
        </p:nvCxnSpPr>
        <p:spPr>
          <a:xfrm flipV="1">
            <a:off x="4262120" y="5188585"/>
            <a:ext cx="439420" cy="190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5343525" y="5187950"/>
            <a:ext cx="413385" cy="63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641215" y="5020310"/>
            <a:ext cx="8299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165mm</a:t>
            </a:r>
            <a:endParaRPr lang="en-US" altLang="zh-CN" sz="1400"/>
          </a:p>
        </p:txBody>
      </p:sp>
      <p:cxnSp>
        <p:nvCxnSpPr>
          <p:cNvPr id="34" name="直接连接符 33"/>
          <p:cNvCxnSpPr/>
          <p:nvPr/>
        </p:nvCxnSpPr>
        <p:spPr>
          <a:xfrm>
            <a:off x="3212465" y="4345940"/>
            <a:ext cx="200660" cy="190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406650" y="4347845"/>
            <a:ext cx="200660" cy="1905"/>
          </a:xfrm>
          <a:prstGeom prst="line">
            <a:avLst/>
          </a:prstGeom>
          <a:ln w="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 descr="C:\Users\admin\Desktop\Gabby‘s Work\Retailer's Guide\0218\包装图\1.pn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33920" y="1780540"/>
            <a:ext cx="3896360" cy="38963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cover"/>
</p:tagLst>
</file>

<file path=ppt/tags/tag2.xml><?xml version="1.0" encoding="utf-8"?>
<p:tagLst xmlns:p="http://schemas.openxmlformats.org/presentationml/2006/main">
  <p:tag name="KSO_WM_UNIT_PLACING_PICTURE_USER_VIEWPORT" val="{&quot;height&quot;:4494,&quot;width&quot;:8291}"/>
</p:tagLst>
</file>

<file path=ppt/tags/tag3.xml><?xml version="1.0" encoding="utf-8"?>
<p:tagLst xmlns:p="http://schemas.openxmlformats.org/presentationml/2006/main">
  <p:tag name="KSO_WM_UNIT_TABLE_BEAUTIFY" val="smartTable{6be27fdd-1efe-405b-b0ce-85d252390da7}"/>
</p:tagLst>
</file>

<file path=ppt/tags/tag4.xml><?xml version="1.0" encoding="utf-8"?>
<p:tagLst xmlns:p="http://schemas.openxmlformats.org/presentationml/2006/main">
  <p:tag name="KSO_WM_UNIT_TABLE_BEAUTIFY" val="smartTable{b50d06f9-4426-4885-9623-2da09dd6f4c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3365</Words>
  <Application>WPS 演示</Application>
  <PresentationFormat>宽屏</PresentationFormat>
  <Paragraphs>198</Paragraphs>
  <Slides>13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3" baseType="lpstr">
      <vt:lpstr>Arial</vt:lpstr>
      <vt:lpstr>宋体</vt:lpstr>
      <vt:lpstr>Wingdings</vt:lpstr>
      <vt:lpstr>Lato</vt:lpstr>
      <vt:lpstr>Calibri</vt:lpstr>
      <vt:lpstr>Microsoft JhengHei Light</vt:lpstr>
      <vt:lpstr>Calibri Light</vt:lpstr>
      <vt:lpstr>微软雅黑</vt:lpstr>
      <vt:lpstr>Arial Unicode MS</vt:lpstr>
      <vt:lpstr>Office 主题</vt:lpstr>
      <vt:lpstr>Blurams PTZ Dual-Lens Outdoor Cam 3MP</vt:lpstr>
      <vt:lpstr>We Are Blurams</vt:lpstr>
      <vt:lpstr>PowerPoint 演示文稿</vt:lpstr>
      <vt:lpstr>PowerPoint 演示文稿</vt:lpstr>
      <vt:lpstr>Current Product Portfolio</vt:lpstr>
      <vt:lpstr>Blurams PTZ Dual-Lens Outdoor Cam 3MP</vt:lpstr>
      <vt:lpstr>PowerPoint 演示文稿</vt:lpstr>
      <vt:lpstr>PowerPoint 演示文稿</vt:lpstr>
      <vt:lpstr>Packing List</vt:lpstr>
      <vt:lpstr>Technical Specs</vt:lpstr>
      <vt:lpstr>Technical Specs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say hello to psyche</cp:lastModifiedBy>
  <cp:revision>172</cp:revision>
  <dcterms:created xsi:type="dcterms:W3CDTF">2019-02-20T09:24:00Z</dcterms:created>
  <dcterms:modified xsi:type="dcterms:W3CDTF">2022-04-07T07:44:46Z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F0277D5B254B461F8A129C27BF5BCA7A</vt:lpwstr>
  </property>
</Properties>
</file>