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70" r:id="rId3"/>
    <p:sldId id="282" r:id="rId4"/>
    <p:sldId id="338" r:id="rId5"/>
    <p:sldId id="339" r:id="rId6"/>
    <p:sldId id="292" r:id="rId7"/>
    <p:sldId id="303" r:id="rId8"/>
    <p:sldId id="310" r:id="rId9"/>
    <p:sldId id="296" r:id="rId10"/>
    <p:sldId id="298" r:id="rId11"/>
    <p:sldId id="289" r:id="rId12"/>
    <p:sldId id="290" r:id="rId13"/>
    <p:sldId id="287" r:id="rId14"/>
    <p:sldId id="266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97">
          <p15:clr>
            <a:srgbClr val="A4A3A4"/>
          </p15:clr>
        </p15:guide>
        <p15:guide id="2" pos="7290">
          <p15:clr>
            <a:srgbClr val="A4A3A4"/>
          </p15:clr>
        </p15:guide>
        <p15:guide id="3" orient="horz" pos="404">
          <p15:clr>
            <a:srgbClr val="A4A3A4"/>
          </p15:clr>
        </p15:guide>
        <p15:guide id="4" pos="38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23" initials="1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8E1"/>
    <a:srgbClr val="5D6062"/>
    <a:srgbClr val="FF9B2C"/>
    <a:srgbClr val="6C7277"/>
    <a:srgbClr val="555356"/>
    <a:srgbClr val="585759"/>
    <a:srgbClr val="3C3C40"/>
    <a:srgbClr val="626063"/>
    <a:srgbClr val="6A686B"/>
    <a:srgbClr val="7472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49" autoAdjust="0"/>
    <p:restoredTop sz="94660"/>
  </p:normalViewPr>
  <p:slideViewPr>
    <p:cSldViewPr snapToGrid="0">
      <p:cViewPr varScale="1">
        <p:scale>
          <a:sx n="46" d="100"/>
          <a:sy n="46" d="100"/>
        </p:scale>
        <p:origin x="942" y="42"/>
      </p:cViewPr>
      <p:guideLst>
        <p:guide orient="horz" pos="3897"/>
        <p:guide pos="7290"/>
        <p:guide orient="horz" pos="404"/>
        <p:guide pos="3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6DD42-B583-4B63-9136-7363876F7B39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EFA95-CAF7-46F3-A7D8-BA6DDF738D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4ACF2-1351-4B09-AD81-F0FA174A0D8A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4ACF2-1351-4B09-AD81-F0FA174A0D8A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4ACF2-1351-4B09-AD81-F0FA174A0D8A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4ACF2-1351-4B09-AD81-F0FA174A0D8A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A95-CAF7-46F3-A7D8-BA6DDF738DE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A95-CAF7-46F3-A7D8-BA6DDF738DE3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A95-CAF7-46F3-A7D8-BA6DDF738DE3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noFill/>
              </a:ln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16.emf"/><Relationship Id="rId21" Type="http://schemas.openxmlformats.org/officeDocument/2006/relationships/image" Target="../media/image33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13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17.emf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2350351"/>
            <a:ext cx="12192000" cy="963768"/>
          </a:xfrm>
        </p:spPr>
        <p:txBody>
          <a:bodyPr>
            <a:noAutofit/>
          </a:bodyPr>
          <a:lstStyle/>
          <a:p>
            <a:r>
              <a:rPr lang="en-US" altLang="zh-CN" sz="5400" dirty="0" err="1">
                <a:solidFill>
                  <a:srgbClr val="6C7277"/>
                </a:solidFill>
                <a:latin typeface="+mn-lt"/>
              </a:rPr>
              <a:t>Blurams Wire-Free Video Doorbell 2K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070931" y="4449595"/>
            <a:ext cx="4050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www.blurams.com</a:t>
            </a:r>
            <a:endParaRPr lang="zh-CN" altLang="en-US" sz="16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223" y="3827644"/>
            <a:ext cx="2159552" cy="6219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dmin\Desktop\D10C渲染图PNG\xst_0106.613.pngxst_0106.6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3585" y="1483360"/>
            <a:ext cx="3622040" cy="27635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70351"/>
            <a:ext cx="12252960" cy="8496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Packing List</a:t>
            </a:r>
            <a:endParaRPr lang="zh-CN" altLang="en-US" sz="3600" dirty="0">
              <a:solidFill>
                <a:srgbClr val="6C7277"/>
              </a:solidFill>
              <a:latin typeface="+mn-lt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1567429" y="5525125"/>
            <a:ext cx="411962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Dimension: 145 x 55 x 45mm</a:t>
            </a:r>
          </a:p>
          <a:p>
            <a:pPr algn="just"/>
            <a:r>
              <a:rPr lang="en-US" altLang="zh-CN" sz="1600" dirty="0">
                <a:solidFill>
                  <a:srgbClr val="555356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Weight: 240g    With box: 443g  </a:t>
            </a:r>
            <a:endParaRPr lang="zh-CN" altLang="en-US" sz="1600" dirty="0">
              <a:solidFill>
                <a:srgbClr val="555356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endParaRPr lang="zh-CN" altLang="en-US" sz="1600" dirty="0">
              <a:solidFill>
                <a:srgbClr val="555356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12" name="椭圆 11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椭圆 16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Slide Number Placeholder 3"/>
          <p:cNvSpPr txBox="1"/>
          <p:nvPr/>
        </p:nvSpPr>
        <p:spPr>
          <a:xfrm>
            <a:off x="11505565" y="278765"/>
            <a:ext cx="410845" cy="3632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  <a:t>10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160135" y="2715626"/>
            <a:ext cx="0" cy="2392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3353435" y="1915160"/>
            <a:ext cx="3175" cy="835025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3346450" y="3048635"/>
            <a:ext cx="2540" cy="781685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3020695" y="2773045"/>
            <a:ext cx="9918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/>
              <a:t>145mm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2279650" y="3693795"/>
            <a:ext cx="7778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       </a:t>
            </a:r>
            <a:r>
              <a:rPr lang="en-US" altLang="zh-CN" sz="1200"/>
              <a:t>55mm</a:t>
            </a:r>
          </a:p>
        </p:txBody>
      </p:sp>
      <p:cxnSp>
        <p:nvCxnSpPr>
          <p:cNvPr id="35" name="直接连接符 34"/>
          <p:cNvCxnSpPr/>
          <p:nvPr/>
        </p:nvCxnSpPr>
        <p:spPr>
          <a:xfrm flipV="1">
            <a:off x="2169160" y="4121150"/>
            <a:ext cx="153670" cy="1270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2798445" y="4119880"/>
            <a:ext cx="153670" cy="1270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C:\Users\admin\Desktop\Gabby‘s Work\Retailer's Guide\0218\包装图\2-1.png2-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88530" y="1888490"/>
            <a:ext cx="3795395" cy="3795395"/>
          </a:xfrm>
          <a:prstGeom prst="rect">
            <a:avLst/>
          </a:prstGeom>
        </p:spPr>
      </p:pic>
      <p:pic>
        <p:nvPicPr>
          <p:cNvPr id="3" name="图片 2" descr="xst_0106.616"/>
          <p:cNvPicPr>
            <a:picLocks noChangeAspect="1"/>
          </p:cNvPicPr>
          <p:nvPr/>
        </p:nvPicPr>
        <p:blipFill>
          <a:blip r:embed="rId5"/>
          <a:srcRect l="33093" t="21171" r="47091" b="20790"/>
          <a:stretch>
            <a:fillRect/>
          </a:stretch>
        </p:blipFill>
        <p:spPr>
          <a:xfrm>
            <a:off x="4237990" y="2613660"/>
            <a:ext cx="1040765" cy="23526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500880" y="2157730"/>
            <a:ext cx="53086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       </a:t>
            </a:r>
            <a:r>
              <a:rPr lang="en-US" altLang="zh-CN" sz="900"/>
              <a:t>40mm</a:t>
            </a: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4423410" y="2557145"/>
            <a:ext cx="114300" cy="1905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4942205" y="2551430"/>
            <a:ext cx="114300" cy="1905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4558030" y="4648200"/>
            <a:ext cx="5194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            </a:t>
            </a:r>
            <a:r>
              <a:rPr lang="en-US" altLang="zh-CN" sz="800"/>
              <a:t>35mm</a:t>
            </a:r>
          </a:p>
        </p:txBody>
      </p:sp>
      <p:cxnSp>
        <p:nvCxnSpPr>
          <p:cNvPr id="30" name="直接连接符 29"/>
          <p:cNvCxnSpPr/>
          <p:nvPr/>
        </p:nvCxnSpPr>
        <p:spPr>
          <a:xfrm>
            <a:off x="4537710" y="4995545"/>
            <a:ext cx="116205" cy="0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4921250" y="4995545"/>
            <a:ext cx="116205" cy="0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87299"/>
            <a:ext cx="12192000" cy="807868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Technical Specs</a:t>
            </a:r>
            <a:endParaRPr lang="zh-CN" altLang="en-US" sz="3600" dirty="0">
              <a:solidFill>
                <a:srgbClr val="6C7277"/>
              </a:solidFill>
              <a:latin typeface="+mn-lt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78276" y="1941543"/>
          <a:ext cx="10463465" cy="388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8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64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Functions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>
                          <a:solidFill>
                            <a:schemeClr val="bg1"/>
                          </a:solidFill>
                        </a:rPr>
                        <a:t>Blurams Wire-Free Video Doorbell 2K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Power Supply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Rechargeable Battery (Lithium 18650 battery *2)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Operating Temp.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fr-FR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lang="fr-FR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fr-FR" sz="1600" dirty="0">
                          <a:solidFill>
                            <a:srgbClr val="6C7277"/>
                          </a:solidFill>
                          <a:latin typeface="+mj-lt"/>
                          <a:sym typeface="+mn-ea"/>
                        </a:rPr>
                        <a:t>°C</a:t>
                      </a:r>
                      <a:r>
                        <a:rPr lang="fr-FR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～</a:t>
                      </a:r>
                      <a:r>
                        <a:rPr lang="en-US" altLang="fr-FR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r>
                        <a:rPr lang="fr-FR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fr-FR" sz="1600" dirty="0">
                          <a:solidFill>
                            <a:srgbClr val="6C7277"/>
                          </a:solidFill>
                          <a:latin typeface="+mj-lt"/>
                          <a:sym typeface="+mn-ea"/>
                        </a:rPr>
                        <a:t>°C</a:t>
                      </a:r>
                      <a:endParaRPr lang="fr-FR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Viewing Angle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130</a:t>
                      </a:r>
                      <a:r>
                        <a:rPr lang="en-US" altLang="fr-FR" sz="1600" b="0" kern="1200" dirty="0">
                          <a:solidFill>
                            <a:srgbClr val="6C7277"/>
                          </a:solidFill>
                          <a:latin typeface="+mn-lt"/>
                          <a:ea typeface="+mn-ea"/>
                          <a:cs typeface="+mn-cs"/>
                        </a:rPr>
                        <a:t>° W</a:t>
                      </a: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ide Angle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Image/Audio Enhancing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 3D Noise Reduction, 4X Digital Zoom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Image Sensor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1/2.9" 3.6mm 2MP CMOS SENSOR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Video Streams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2304*1296fps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Night Vision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4*940nm IR LEDs, 5m/16.4ft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Alert Information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Motion, Human &amp; Familiar Face Detection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6" name="椭圆 5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" name="椭圆 10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Slide Number Placeholder 3"/>
          <p:cNvSpPr txBox="1"/>
          <p:nvPr/>
        </p:nvSpPr>
        <p:spPr>
          <a:xfrm>
            <a:off x="11506200" y="264160"/>
            <a:ext cx="410845" cy="3625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  <a:t>11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87299"/>
            <a:ext cx="12192000" cy="807868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Technical Specs</a:t>
            </a:r>
            <a:endParaRPr lang="zh-CN" altLang="en-US" sz="3600" dirty="0">
              <a:solidFill>
                <a:srgbClr val="6C7277"/>
              </a:solidFill>
              <a:latin typeface="+mn-lt"/>
            </a:endParaRPr>
          </a:p>
        </p:txBody>
      </p:sp>
      <p:graphicFrame>
        <p:nvGraphicFramePr>
          <p:cNvPr id="3" name="表格 2"/>
          <p:cNvGraphicFramePr>
            <a:graphicFrameLocks noGrp="1" noChangeAspect="1"/>
          </p:cNvGraphicFramePr>
          <p:nvPr>
            <p:custDataLst>
              <p:tags r:id="rId1"/>
            </p:custDataLst>
          </p:nvPr>
        </p:nvGraphicFramePr>
        <p:xfrm>
          <a:off x="778276" y="1925750"/>
          <a:ext cx="10635448" cy="345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Functions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>
                          <a:solidFill>
                            <a:schemeClr val="bg1"/>
                          </a:solidFill>
                          <a:effectLst/>
                        </a:rPr>
                        <a:t>Blurams Wire-Free Video Doorbell 2K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Microphone/Speaker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Two-Way Audio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Local Storage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Up to 128GB Micro SD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Cloud Storage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Lifetime 24h 15s Event Recording (Standard and Premium Plan Available)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Supported App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Mobile: Android/iOS (Windows Phone not supported) in 1 Integrated App and PC Web View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Video Coding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H.265/H.264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Wireless Standards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IEEE 802.13b/g/n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IPsec Protocols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WPA/WPA2</a:t>
                      </a:r>
                      <a:r>
                        <a:rPr lang="en-US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WPA-PSK/WPA2-PSK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6" name="椭圆 5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" name="椭圆 10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Slide Number Placeholder 3"/>
          <p:cNvSpPr txBox="1"/>
          <p:nvPr/>
        </p:nvSpPr>
        <p:spPr>
          <a:xfrm>
            <a:off x="11413724" y="264156"/>
            <a:ext cx="6722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  <a:t>12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6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206477"/>
            <a:ext cx="12192000" cy="7064477"/>
          </a:xfrm>
          <a:prstGeom prst="rect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178687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2400" kern="1300" spc="600" dirty="0">
                <a:solidFill>
                  <a:schemeClr val="bg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Living Carefree</a:t>
            </a:r>
            <a:endParaRPr lang="zh-CN" altLang="en-US" sz="2400" kern="1300" spc="600" dirty="0">
              <a:solidFill>
                <a:schemeClr val="bg1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-1" y="5787955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pc="300" dirty="0" err="1">
                <a:solidFill>
                  <a:schemeClr val="bg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www.blurams.com</a:t>
            </a:r>
            <a:endParaRPr lang="zh-CN" altLang="en-US" spc="300" dirty="0">
              <a:solidFill>
                <a:schemeClr val="bg1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52" y="1941127"/>
            <a:ext cx="3757494" cy="108215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16658"/>
            <a:ext cx="12192000" cy="703029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We Are Blurams</a:t>
            </a:r>
            <a:endParaRPr lang="zh-CN" altLang="en-US" sz="3600" dirty="0">
              <a:solidFill>
                <a:srgbClr val="6C7277"/>
              </a:solidFill>
              <a:latin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55404" y="2071553"/>
            <a:ext cx="9388267" cy="55968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altLang="zh-CN" sz="1600" dirty="0" err="1">
                <a:solidFill>
                  <a:srgbClr val="555356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 is a leading, international provider of advanced, intelligent imaging technologies, products, services and platforms.</a:t>
            </a:r>
          </a:p>
          <a:p>
            <a:pPr marL="0" indent="0">
              <a:buNone/>
            </a:pPr>
            <a:endParaRPr lang="en-US" altLang="zh-CN" sz="2000" dirty="0">
              <a:solidFill>
                <a:srgbClr val="555356"/>
              </a:solidFill>
              <a:latin typeface="+mj-lt"/>
            </a:endParaRPr>
          </a:p>
          <a:p>
            <a:endParaRPr lang="en-US" altLang="zh-CN" dirty="0">
              <a:solidFill>
                <a:srgbClr val="55535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内容占位符 2"/>
          <p:cNvSpPr txBox="1"/>
          <p:nvPr/>
        </p:nvSpPr>
        <p:spPr>
          <a:xfrm>
            <a:off x="1355404" y="4547489"/>
            <a:ext cx="9388267" cy="554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We are dedicated to making everyone live a carefree life.</a:t>
            </a:r>
          </a:p>
        </p:txBody>
      </p:sp>
      <p:sp>
        <p:nvSpPr>
          <p:cNvPr id="6" name="内容占位符 2"/>
          <p:cNvSpPr txBox="1"/>
          <p:nvPr/>
        </p:nvSpPr>
        <p:spPr>
          <a:xfrm>
            <a:off x="1354934" y="6037479"/>
            <a:ext cx="9388267" cy="594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zh-CN" sz="1600" dirty="0">
              <a:solidFill>
                <a:srgbClr val="555356"/>
              </a:solidFill>
              <a:latin typeface="+mj-lt"/>
            </a:endParaRPr>
          </a:p>
          <a:p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内容占位符 2"/>
          <p:cNvSpPr txBox="1"/>
          <p:nvPr/>
        </p:nvSpPr>
        <p:spPr>
          <a:xfrm>
            <a:off x="1355404" y="2896865"/>
            <a:ext cx="9388267" cy="559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altLang="zh-CN" sz="1600" dirty="0" err="1">
                <a:solidFill>
                  <a:srgbClr val="555356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 advocates technological innovation and product experience, and has built the advantages on end-to-end integrated solutions in image processing, computer vision and cloud computing, etc.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altLang="zh-CN" sz="1600" dirty="0">
              <a:solidFill>
                <a:srgbClr val="555356"/>
              </a:solidFill>
              <a:latin typeface="+mj-lt"/>
            </a:endParaRPr>
          </a:p>
          <a:p>
            <a:endParaRPr lang="en-US" altLang="zh-CN" dirty="0">
              <a:solidFill>
                <a:srgbClr val="55535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内容占位符 2"/>
          <p:cNvSpPr txBox="1"/>
          <p:nvPr/>
        </p:nvSpPr>
        <p:spPr>
          <a:xfrm>
            <a:off x="1355404" y="3722177"/>
            <a:ext cx="9388267" cy="559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altLang="zh-CN" sz="1600" dirty="0" err="1">
                <a:solidFill>
                  <a:srgbClr val="555356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 competitive solutions, products and services have been provided to enterprises and consumers globally with it</a:t>
            </a:r>
            <a:r>
              <a:rPr lang="en-US" altLang="zh-CN" sz="1600" dirty="0">
                <a:solidFill>
                  <a:srgbClr val="555356"/>
                </a:solidFill>
                <a:latin typeface="+mj-lt"/>
                <a:sym typeface="+mn-ea"/>
              </a:rPr>
              <a:t>'</a:t>
            </a:r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s determination for the smart future.</a:t>
            </a:r>
          </a:p>
        </p:txBody>
      </p:sp>
      <p:sp>
        <p:nvSpPr>
          <p:cNvPr id="51" name="椭圆 50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2" name="Slide Number Placeholder 3"/>
          <p:cNvSpPr txBox="1"/>
          <p:nvPr/>
        </p:nvSpPr>
        <p:spPr>
          <a:xfrm>
            <a:off x="11572707" y="264156"/>
            <a:ext cx="29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  <a:t>2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61" name="椭圆 60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2" name="椭圆 61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3" name="椭圆 62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5" name="椭圆 64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28625" y="2071370"/>
            <a:ext cx="5537200" cy="3001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9" descr="1638260269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445" y="2075180"/>
            <a:ext cx="5394960" cy="3013710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0" y="537606"/>
            <a:ext cx="1219200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#1 Best Seller on Amazon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19" name="椭圆 18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1433077" y="5385913"/>
            <a:ext cx="28409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Camera &amp; Photo</a:t>
            </a:r>
          </a:p>
          <a:p>
            <a:pPr algn="ctr"/>
            <a:r>
              <a:rPr lang="en-US" altLang="zh-CN" sz="1200" dirty="0" err="1">
                <a:solidFill>
                  <a:srgbClr val="6C7277"/>
                </a:solidFill>
                <a:latin typeface="+mj-lt"/>
              </a:rPr>
              <a:t>The largest category of cameras on Amazon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071367" y="5477988"/>
            <a:ext cx="24498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Dome Surveillance Cameras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449084"/>
            <a:ext cx="1219199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</a:t>
            </a:r>
            <a:r>
              <a:rPr lang="en-US" altLang="zh-CN" sz="3600" dirty="0" err="1">
                <a:solidFill>
                  <a:srgbClr val="6C7277"/>
                </a:solidFill>
                <a:ea typeface="+mj-ea"/>
                <a:cs typeface="+mj-cs"/>
              </a:rPr>
              <a:t>lurams</a:t>
            </a:r>
            <a:r>
              <a:rPr lang="en-US" altLang="zh-CN" sz="3600" dirty="0">
                <a:solidFill>
                  <a:srgbClr val="6C7277"/>
                </a:solidFill>
                <a:ea typeface="+mj-ea"/>
                <a:cs typeface="+mj-cs"/>
              </a:rPr>
              <a:t> Smart Home Solution</a:t>
            </a:r>
            <a:endParaRPr lang="zh-CN" altLang="en-US" sz="3600" dirty="0">
              <a:solidFill>
                <a:srgbClr val="6C7277"/>
              </a:solidFill>
              <a:ea typeface="+mj-ea"/>
              <a:cs typeface="+mj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1469230"/>
            <a:ext cx="12191999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Our products work together as an ecosystem via app to cover any size of houses. </a:t>
            </a:r>
            <a:endParaRPr lang="zh-CN" altLang="en-US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72707" y="264156"/>
            <a:ext cx="299571" cy="365125"/>
          </a:xfrm>
        </p:spPr>
        <p:txBody>
          <a:bodyPr/>
          <a:lstStyle/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  <a:t>4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687777" y="1217190"/>
            <a:ext cx="906090" cy="128850"/>
            <a:chOff x="5722375" y="1302749"/>
            <a:chExt cx="906090" cy="128850"/>
          </a:xfrm>
        </p:grpSpPr>
        <p:sp>
          <p:nvSpPr>
            <p:cNvPr id="22" name="椭圆 21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3" name="图片 2" descr="C:\Users\admin\Desktop\房子渲染图.png房子渲染图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4040" y="1806575"/>
            <a:ext cx="11043920" cy="5176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37606"/>
            <a:ext cx="12192000" cy="701675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Current Product Portfolio</a:t>
            </a:r>
            <a:endParaRPr lang="zh-CN" altLang="en-US" sz="3600" dirty="0">
              <a:solidFill>
                <a:srgbClr val="6C7277"/>
              </a:solidFill>
              <a:latin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31492" y="3513298"/>
            <a:ext cx="195008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Home Pro 2K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694464" y="5742260"/>
            <a:ext cx="20758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 PTZ Dual-Lens </a:t>
            </a:r>
            <a:br>
              <a:rPr lang="en-US" altLang="zh-CN" sz="1600" dirty="0" err="1">
                <a:solidFill>
                  <a:srgbClr val="6C7277"/>
                </a:solidFill>
                <a:latin typeface="+mj-lt"/>
              </a:rPr>
            </a:br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Outdoor Cam 3MP   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79039" y="5742260"/>
            <a:ext cx="17481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  <a:sym typeface="+mn-ea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 Wire-Free </a:t>
            </a:r>
            <a:b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</a:b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Camera 2K Kit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16453" y="3513410"/>
            <a:ext cx="18961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Outdoor Pro</a:t>
            </a:r>
            <a:endParaRPr lang="zh-CN" altLang="en-US" sz="16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679" y="1589493"/>
            <a:ext cx="3139465" cy="1765949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19" name="椭圆 18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9" name="椭圆 28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Slide Number Placeholder 3"/>
          <p:cNvSpPr txBox="1"/>
          <p:nvPr/>
        </p:nvSpPr>
        <p:spPr>
          <a:xfrm>
            <a:off x="11572707" y="264156"/>
            <a:ext cx="29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  <a:t>5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87" y="1788452"/>
            <a:ext cx="2285270" cy="1567314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926154" y="3513298"/>
            <a:ext cx="186753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Dome Lite 2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6921064" y="5742260"/>
            <a:ext cx="17481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Wire-Free </a:t>
            </a:r>
            <a:b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</a:b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Video Doorbell 2K</a:t>
            </a:r>
            <a:endParaRPr lang="zh-CN" altLang="en-US" sz="16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963" y="2071618"/>
            <a:ext cx="1488006" cy="1000468"/>
          </a:xfrm>
          <a:prstGeom prst="rect">
            <a:avLst/>
          </a:prstGeom>
        </p:spPr>
      </p:pic>
      <p:pic>
        <p:nvPicPr>
          <p:cNvPr id="12" name="图片 11" descr="C:\Users\admin\Desktop\Gabby‘s Work\Retailer's Guide\图片\A11C六视渲染图+45°视图\A11C kit.pngA11C kit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20565" y="4350385"/>
            <a:ext cx="1392555" cy="1391920"/>
          </a:xfrm>
          <a:prstGeom prst="rect">
            <a:avLst/>
          </a:prstGeom>
        </p:spPr>
      </p:pic>
      <p:pic>
        <p:nvPicPr>
          <p:cNvPr id="6" name="图片 5" descr="S21C"/>
          <p:cNvPicPr>
            <a:picLocks noChangeAspect="1"/>
          </p:cNvPicPr>
          <p:nvPr/>
        </p:nvPicPr>
        <p:blipFill>
          <a:blip r:embed="rId7"/>
          <a:srcRect l="37439" r="38560"/>
          <a:stretch>
            <a:fillRect/>
          </a:stretch>
        </p:blipFill>
        <p:spPr>
          <a:xfrm>
            <a:off x="2204821" y="3850483"/>
            <a:ext cx="912168" cy="1936788"/>
          </a:xfrm>
          <a:prstGeom prst="rect">
            <a:avLst/>
          </a:prstGeom>
        </p:spPr>
      </p:pic>
      <p:pic>
        <p:nvPicPr>
          <p:cNvPr id="10" name="图片 9" descr="C:\Users\admin\Desktop\门铃.png门铃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075170" y="4051618"/>
            <a:ext cx="1244600" cy="1830070"/>
          </a:xfrm>
          <a:prstGeom prst="rect">
            <a:avLst/>
          </a:prstGeom>
        </p:spPr>
      </p:pic>
      <p:pic>
        <p:nvPicPr>
          <p:cNvPr id="3" name="图片 2" descr="C:\Users\admin\Desktop\渲染图\A31P.pngA31P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799442" y="1930124"/>
            <a:ext cx="2285270" cy="12852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146422" y="3513933"/>
            <a:ext cx="18453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Dome Pro 2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968481" y="5878785"/>
            <a:ext cx="206692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Outdoor Lite 4</a:t>
            </a:r>
          </a:p>
        </p:txBody>
      </p:sp>
      <p:pic>
        <p:nvPicPr>
          <p:cNvPr id="15" name="图片 14" descr="C:\Users\admin\Desktop\渲染图\A22C.pngA22C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208770" y="4253230"/>
            <a:ext cx="1585595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97" y="1117828"/>
            <a:ext cx="4721900" cy="36079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3388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Blurams Wire-Free Video Doorbell 2K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425513" y="3017844"/>
            <a:ext cx="1350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Free Cloud Storage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831564" y="3017844"/>
            <a:ext cx="1196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Intelligent</a:t>
            </a:r>
            <a:r>
              <a:rPr lang="zh-CN" altLang="en-US" sz="1200" dirty="0">
                <a:solidFill>
                  <a:srgbClr val="6C7277"/>
                </a:solidFill>
                <a:latin typeface="+mj-lt"/>
              </a:rPr>
              <a:t> </a:t>
            </a:r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Alerts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9556115" y="3023749"/>
            <a:ext cx="101917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2K</a:t>
            </a:r>
            <a:r>
              <a:rPr lang="zh-CN" altLang="en-US" sz="1200" dirty="0">
                <a:solidFill>
                  <a:srgbClr val="6C7277"/>
                </a:solidFill>
                <a:latin typeface="+mj-lt"/>
              </a:rPr>
              <a:t> </a:t>
            </a:r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Resolution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5614058" y="4282198"/>
            <a:ext cx="973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2-Way</a:t>
            </a:r>
            <a:r>
              <a:rPr lang="zh-CN" altLang="en-US" sz="1200" dirty="0">
                <a:solidFill>
                  <a:srgbClr val="6C7277"/>
                </a:solidFill>
                <a:latin typeface="+mj-lt"/>
              </a:rPr>
              <a:t> </a:t>
            </a:r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Audio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8188602" y="3036895"/>
            <a:ext cx="127762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Color Night</a:t>
            </a:r>
            <a:r>
              <a:rPr lang="zh-CN" altLang="en-US" sz="1200" dirty="0">
                <a:solidFill>
                  <a:srgbClr val="6C7277"/>
                </a:solidFill>
                <a:latin typeface="+mj-lt"/>
              </a:rPr>
              <a:t> </a:t>
            </a:r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Vision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8062872" y="4298004"/>
            <a:ext cx="15290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1200" dirty="0">
                <a:solidFill>
                  <a:srgbClr val="6C7277"/>
                </a:solidFill>
                <a:latin typeface="+mj-lt"/>
              </a:rPr>
              <a:t>Mobile and </a:t>
            </a:r>
            <a:r>
              <a:rPr lang="en-US" altLang="en-GB" sz="1200" dirty="0">
                <a:solidFill>
                  <a:srgbClr val="6C7277"/>
                </a:solidFill>
                <a:latin typeface="+mj-lt"/>
              </a:rPr>
              <a:t>Web View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35" name="椭圆 34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0" name="椭圆 39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Slide Number Placeholder 3"/>
          <p:cNvSpPr txBox="1"/>
          <p:nvPr/>
        </p:nvSpPr>
        <p:spPr>
          <a:xfrm>
            <a:off x="11572707" y="264156"/>
            <a:ext cx="29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  <a:t>6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96" y="1431602"/>
            <a:ext cx="4650329" cy="3545937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2141747" y="5703460"/>
            <a:ext cx="1175294" cy="3142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77" y="5751711"/>
            <a:ext cx="967916" cy="199633"/>
          </a:xfrm>
          <a:prstGeom prst="rect">
            <a:avLst/>
          </a:prstGeom>
        </p:spPr>
      </p:pic>
      <p:sp>
        <p:nvSpPr>
          <p:cNvPr id="42" name="圆角矩形 41"/>
          <p:cNvSpPr/>
          <p:nvPr/>
        </p:nvSpPr>
        <p:spPr>
          <a:xfrm>
            <a:off x="3386875" y="5703459"/>
            <a:ext cx="826806" cy="3142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861" y="5747108"/>
            <a:ext cx="643714" cy="2345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46" y="2315499"/>
            <a:ext cx="595630" cy="59563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597" y="2333914"/>
            <a:ext cx="595630" cy="59563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888" y="2314229"/>
            <a:ext cx="595630" cy="59563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751" y="3551202"/>
            <a:ext cx="595702" cy="59570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561" y="3570252"/>
            <a:ext cx="595702" cy="5957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852" y="3551202"/>
            <a:ext cx="595702" cy="595702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9837114" y="4278954"/>
            <a:ext cx="457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1200" dirty="0">
                <a:solidFill>
                  <a:srgbClr val="6C7277"/>
                </a:solidFill>
                <a:latin typeface="+mj-lt"/>
              </a:rPr>
              <a:t>IP66</a:t>
            </a:r>
            <a:endParaRPr lang="en-US" altLang="zh-CN" sz="12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46" y="3578805"/>
            <a:ext cx="572429" cy="572429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6769661" y="4279265"/>
            <a:ext cx="1320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Wi-Fi Connection </a:t>
            </a:r>
          </a:p>
          <a:p>
            <a:pPr algn="ctr"/>
            <a:endParaRPr lang="en-US" altLang="zh-CN" sz="12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12" y="2304244"/>
            <a:ext cx="604980" cy="604980"/>
          </a:xfrm>
          <a:prstGeom prst="rect">
            <a:avLst/>
          </a:prstGeom>
        </p:spPr>
      </p:pic>
      <p:pic>
        <p:nvPicPr>
          <p:cNvPr id="6" name="图片 5" descr="menli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0870" y="1480185"/>
            <a:ext cx="3060700" cy="4471670"/>
          </a:xfrm>
          <a:prstGeom prst="rect">
            <a:avLst/>
          </a:prstGeom>
        </p:spPr>
      </p:pic>
      <p:pic>
        <p:nvPicPr>
          <p:cNvPr id="16" name="图片 15" descr="ifttt_wordmark-black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90750" y="6187440"/>
            <a:ext cx="1036955" cy="274955"/>
          </a:xfrm>
          <a:prstGeom prst="rect">
            <a:avLst/>
          </a:prstGeom>
        </p:spPr>
      </p:pic>
      <p:pic>
        <p:nvPicPr>
          <p:cNvPr id="17" name="图片 16" descr="apple siri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35680" y="6104890"/>
            <a:ext cx="442595" cy="4394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95764" y="5524258"/>
            <a:ext cx="120967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Battery-Powered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282899" y="5521014"/>
            <a:ext cx="108902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GB" sz="1200" dirty="0">
                <a:solidFill>
                  <a:srgbClr val="6C7277"/>
                </a:solidFill>
                <a:latin typeface="+mj-lt"/>
              </a:rPr>
              <a:t>Voice Message</a:t>
            </a:r>
          </a:p>
        </p:txBody>
      </p:sp>
      <p:pic>
        <p:nvPicPr>
          <p:cNvPr id="8" name="图片 7" descr="C:\Users\admin\Desktop\功能点\产品功能性icon-17.png产品功能性icon-17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5727125" y="4695190"/>
            <a:ext cx="746954" cy="756000"/>
          </a:xfrm>
          <a:prstGeom prst="rect">
            <a:avLst/>
          </a:prstGeom>
        </p:spPr>
      </p:pic>
      <p:pic>
        <p:nvPicPr>
          <p:cNvPr id="12" name="图片 11" descr="C:\Users\admin\Desktop\功能点\产品功能性icon-20.png产品功能性icon-20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8453890" y="4724682"/>
            <a:ext cx="747044" cy="756000"/>
          </a:xfrm>
          <a:prstGeom prst="rect">
            <a:avLst/>
          </a:prstGeom>
        </p:spPr>
      </p:pic>
      <p:pic>
        <p:nvPicPr>
          <p:cNvPr id="13" name="图片 12" descr="C:\Users\admin\Desktop\功能点\产品功能性icon-22.png产品功能性icon-22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7056539" y="4695472"/>
            <a:ext cx="747044" cy="756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924283" y="5527999"/>
            <a:ext cx="101155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PIR Detection</a:t>
            </a:r>
          </a:p>
        </p:txBody>
      </p:sp>
      <p:pic>
        <p:nvPicPr>
          <p:cNvPr id="18" name="图片 17" descr="C:\Users\admin\Desktop\功能点\产品功能性icon-18.png产品功能性icon-18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692090" y="4669735"/>
            <a:ext cx="747225" cy="756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8739505" y="5425440"/>
            <a:ext cx="2652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Optional </a:t>
            </a:r>
          </a:p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Facial Recognition </a:t>
            </a:r>
          </a:p>
          <a:p>
            <a:pPr algn="ctr"/>
            <a:endParaRPr lang="en-US" altLang="zh-CN" sz="1200" dirty="0">
              <a:solidFill>
                <a:srgbClr val="6C7277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343" y="1613927"/>
            <a:ext cx="4062657" cy="30586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689" y="1771812"/>
            <a:ext cx="4054250" cy="30586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91461"/>
            <a:ext cx="1219200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600" dirty="0">
                <a:solidFill>
                  <a:srgbClr val="6C7277"/>
                </a:solidFill>
                <a:ea typeface="+mj-ea"/>
                <a:cs typeface="+mj-cs"/>
              </a:rPr>
              <a:t>Highlights &amp; Features</a:t>
            </a:r>
          </a:p>
        </p:txBody>
      </p:sp>
      <p:sp>
        <p:nvSpPr>
          <p:cNvPr id="17" name="矩形 16"/>
          <p:cNvSpPr/>
          <p:nvPr/>
        </p:nvSpPr>
        <p:spPr>
          <a:xfrm>
            <a:off x="707708" y="3445861"/>
            <a:ext cx="64514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eaLnBrk="0" fontAlgn="t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2K</a:t>
            </a:r>
            <a:r>
              <a:rPr lang="zh-CN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High Resolution: </a:t>
            </a:r>
            <a:r>
              <a:rPr lang="zh-CN" altLang="zh-CN" sz="1600" dirty="0">
                <a:solidFill>
                  <a:srgbClr val="6C7277"/>
                </a:solidFill>
                <a:latin typeface="+mj-lt"/>
              </a:rPr>
              <a:t>Watch</a:t>
            </a:r>
            <a:r>
              <a:rPr lang="zh-CN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zh-CN" sz="1600" dirty="0">
                <a:solidFill>
                  <a:srgbClr val="6C7277"/>
                </a:solidFill>
                <a:latin typeface="+mj-lt"/>
              </a:rPr>
              <a:t>and record crisp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-clear</a:t>
            </a:r>
            <a:r>
              <a:rPr lang="zh-CN" altLang="zh-CN" sz="1600" dirty="0">
                <a:solidFill>
                  <a:srgbClr val="6C7277"/>
                </a:solidFill>
                <a:latin typeface="+mj-lt"/>
              </a:rPr>
              <a:t> video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s</a:t>
            </a:r>
            <a:r>
              <a:rPr lang="zh-CN" altLang="zh-CN" sz="1600" dirty="0">
                <a:solidFill>
                  <a:srgbClr val="6C7277"/>
                </a:solidFill>
                <a:latin typeface="+mj-lt"/>
              </a:rPr>
              <a:t> in more detail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s</a:t>
            </a:r>
            <a:r>
              <a:rPr lang="zh-CN" altLang="zh-CN" sz="1600" dirty="0">
                <a:solidFill>
                  <a:srgbClr val="6C7277"/>
                </a:solidFill>
                <a:latin typeface="+mj-lt"/>
              </a:rPr>
              <a:t> than ever before.</a:t>
            </a:r>
          </a:p>
        </p:txBody>
      </p:sp>
      <p:sp>
        <p:nvSpPr>
          <p:cNvPr id="18" name="矩形 17"/>
          <p:cNvSpPr/>
          <p:nvPr/>
        </p:nvSpPr>
        <p:spPr>
          <a:xfrm>
            <a:off x="707708" y="4249136"/>
            <a:ext cx="64514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0" fontAlgn="t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Instant Alerts: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Get instant rich notifications sent to your smartphone when detecting motions/sounds.</a:t>
            </a:r>
          </a:p>
        </p:txBody>
      </p:sp>
      <p:sp>
        <p:nvSpPr>
          <p:cNvPr id="19" name="矩形 18"/>
          <p:cNvSpPr/>
          <p:nvPr/>
        </p:nvSpPr>
        <p:spPr>
          <a:xfrm>
            <a:off x="707717" y="5052411"/>
            <a:ext cx="64514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Color Night Vision: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Built-in four 850nm IR LEDs, you can see farther and clearer videos in full color even in the pitch dark. </a:t>
            </a: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07708" y="2642586"/>
            <a:ext cx="64514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Free Cloud Storage: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Lifetime 24-hour 15s free cloud event recording allows you to keep an eye on everything happening at your door.</a:t>
            </a:r>
            <a:endParaRPr lang="en-US" altLang="zh-CN" sz="1600" dirty="0">
              <a:solidFill>
                <a:srgbClr val="6C7277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07708" y="1839311"/>
            <a:ext cx="6096000" cy="5835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Wire-Free Connection: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Battery-powered and Wi-Fi connection, easy to install anywhere you like, suitable for all kinds of doors and walls.</a:t>
            </a:r>
            <a:endParaRPr lang="zh-CN" altLang="en-US" sz="1600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12" name="椭圆 11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2" name="椭圆 21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Slide Number Placeholder 3"/>
          <p:cNvSpPr txBox="1"/>
          <p:nvPr/>
        </p:nvSpPr>
        <p:spPr>
          <a:xfrm>
            <a:off x="11572707" y="264156"/>
            <a:ext cx="29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  <a:t>7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6" name="图片 5" descr="menl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760" y="1431290"/>
            <a:ext cx="3060700" cy="45015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343" y="1613927"/>
            <a:ext cx="4062657" cy="30586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689" y="1771812"/>
            <a:ext cx="4054250" cy="30586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91461"/>
            <a:ext cx="1219200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600" dirty="0">
                <a:solidFill>
                  <a:srgbClr val="6C7277"/>
                </a:solidFill>
                <a:ea typeface="+mj-ea"/>
                <a:cs typeface="+mj-cs"/>
              </a:rPr>
              <a:t>Highlights &amp; Features</a:t>
            </a:r>
          </a:p>
        </p:txBody>
      </p:sp>
      <p:sp>
        <p:nvSpPr>
          <p:cNvPr id="21" name="矩形 20"/>
          <p:cNvSpPr/>
          <p:nvPr/>
        </p:nvSpPr>
        <p:spPr>
          <a:xfrm>
            <a:off x="731847" y="5023774"/>
            <a:ext cx="64514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IP66 Certified Weather-Resistant: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IP66-certified to withstand the rain, sun, heat or chill.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12" name="椭圆 11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2" name="椭圆 21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Slide Number Placeholder 3"/>
          <p:cNvSpPr txBox="1"/>
          <p:nvPr/>
        </p:nvSpPr>
        <p:spPr>
          <a:xfrm>
            <a:off x="11572707" y="264156"/>
            <a:ext cx="29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  <a:t>8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6" name="图片 5" descr="C:\Users\admin\Desktop\Gabby‘s Work\Retailer's Guide\图片\D10C渲染图PNG\xst_0106.615.pngxst_0106.6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69735" y="1703070"/>
            <a:ext cx="6071235" cy="429196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32790" y="2911764"/>
            <a:ext cx="658114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Customized Voice Message: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As soon as the camera recognizes the person, it will play the specific voice message which you can pre-set on Blurams App, smart and intelligent!</a:t>
            </a:r>
          </a:p>
        </p:txBody>
      </p:sp>
      <p:sp>
        <p:nvSpPr>
          <p:cNvPr id="3" name="矩形 2"/>
          <p:cNvSpPr/>
          <p:nvPr/>
        </p:nvSpPr>
        <p:spPr>
          <a:xfrm>
            <a:off x="732482" y="3967769"/>
            <a:ext cx="645144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PIR Detection: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Equipped with a premium PIR sensor, the doorbell will start to record the full event when triggered by motions. Give you peace of mind even when you are not home.</a:t>
            </a:r>
          </a:p>
        </p:txBody>
      </p:sp>
      <p:sp>
        <p:nvSpPr>
          <p:cNvPr id="4" name="矩形 3"/>
          <p:cNvSpPr/>
          <p:nvPr/>
        </p:nvSpPr>
        <p:spPr>
          <a:xfrm>
            <a:off x="732482" y="1855759"/>
            <a:ext cx="645144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Optional Face Recognition: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You</a:t>
            </a:r>
            <a:r>
              <a:rPr lang="en-US" altLang="zh-CN" sz="1600" dirty="0">
                <a:solidFill>
                  <a:srgbClr val="555356"/>
                </a:solidFill>
                <a:latin typeface="+mj-lt"/>
                <a:sym typeface="+mn-ea"/>
              </a:rPr>
              <a:t>'ll get a push notification with a face picture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once the doorbell detects human face. And let you know who is at your home instantly.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6887" y="3918452"/>
            <a:ext cx="512922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 algn="just">
              <a:buFont typeface="Wingdings" panose="05000000000000000000" pitchFamily="2" charset="2"/>
              <a:buChar char="ü"/>
            </a:pPr>
            <a:r>
              <a:rPr lang="en-US" altLang="zh-CN" sz="1600" b="1" dirty="0" err="1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Blurams</a:t>
            </a: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 App: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view the live steaming through your mobile phone or PC web and set various functions via App. It only takes 1 minute to get connected.</a:t>
            </a:r>
          </a:p>
        </p:txBody>
      </p:sp>
      <p:sp>
        <p:nvSpPr>
          <p:cNvPr id="3" name="Rectangle 2"/>
          <p:cNvSpPr/>
          <p:nvPr/>
        </p:nvSpPr>
        <p:spPr>
          <a:xfrm>
            <a:off x="836887" y="2753264"/>
            <a:ext cx="5129228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zh-CN" sz="1600" b="1" dirty="0" err="1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Blurams</a:t>
            </a: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 Guard: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secure all your </a:t>
            </a:r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cameras recordings with </a:t>
            </a:r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Cloud service, using financial-industry level encryption to offer the safest storage solution.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84170"/>
            <a:ext cx="1219200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3600" dirty="0">
                <a:solidFill>
                  <a:srgbClr val="6C7277"/>
                </a:solidFill>
                <a:ea typeface="+mj-ea"/>
                <a:cs typeface="+mj-cs"/>
              </a:rPr>
              <a:t>Intelligent Whole House Protection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10" name="椭圆 9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Slide Number Placeholder 3"/>
          <p:cNvSpPr txBox="1"/>
          <p:nvPr/>
        </p:nvSpPr>
        <p:spPr>
          <a:xfrm>
            <a:off x="11572707" y="264156"/>
            <a:ext cx="29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  <a:t>9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35" y="1994910"/>
            <a:ext cx="5246024" cy="3847084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494,&quot;width&quot;:829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be27fdd-1efe-405b-b0ce-85d252390da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b50d06f9-4426-4885-9623-2da09dd6f4c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702</Words>
  <Application>Microsoft Office PowerPoint</Application>
  <PresentationFormat>Widescreen</PresentationFormat>
  <Paragraphs>112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宋体</vt:lpstr>
      <vt:lpstr>Arial</vt:lpstr>
      <vt:lpstr>Calibri</vt:lpstr>
      <vt:lpstr>Calibri Light</vt:lpstr>
      <vt:lpstr>Lato</vt:lpstr>
      <vt:lpstr>Microsoft JhengHei Light</vt:lpstr>
      <vt:lpstr>Wingdings</vt:lpstr>
      <vt:lpstr>Office 主题</vt:lpstr>
      <vt:lpstr>Blurams Wire-Free Video Doorbell 2K</vt:lpstr>
      <vt:lpstr>We Are Blurams</vt:lpstr>
      <vt:lpstr>PowerPoint Presentation</vt:lpstr>
      <vt:lpstr>PowerPoint Presentation</vt:lpstr>
      <vt:lpstr>Current Product Portfolio</vt:lpstr>
      <vt:lpstr>Blurams Wire-Free Video Doorbell 2K</vt:lpstr>
      <vt:lpstr>PowerPoint Presentation</vt:lpstr>
      <vt:lpstr>PowerPoint Presentation</vt:lpstr>
      <vt:lpstr>PowerPoint Presentation</vt:lpstr>
      <vt:lpstr>Packing List</vt:lpstr>
      <vt:lpstr>Technical Specs</vt:lpstr>
      <vt:lpstr>Technical Specs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msi</cp:lastModifiedBy>
  <cp:revision>180</cp:revision>
  <dcterms:created xsi:type="dcterms:W3CDTF">2019-02-20T09:24:00Z</dcterms:created>
  <dcterms:modified xsi:type="dcterms:W3CDTF">2023-01-08T07:34:25Z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4B487017BCB54203996E718B4EE3B4AD</vt:lpwstr>
  </property>
</Properties>
</file>