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70" r:id="rId4"/>
    <p:sldId id="282" r:id="rId5"/>
    <p:sldId id="260" r:id="rId6"/>
    <p:sldId id="321" r:id="rId8"/>
    <p:sldId id="292" r:id="rId9"/>
    <p:sldId id="294" r:id="rId10"/>
    <p:sldId id="296" r:id="rId11"/>
    <p:sldId id="298" r:id="rId12"/>
    <p:sldId id="289" r:id="rId13"/>
    <p:sldId id="290" r:id="rId14"/>
    <p:sldId id="287" r:id="rId15"/>
    <p:sldId id="266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23" initials="1" lastIdx="1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8E1"/>
    <a:srgbClr val="5D6062"/>
    <a:srgbClr val="FF9B2C"/>
    <a:srgbClr val="6C7277"/>
    <a:srgbClr val="555356"/>
    <a:srgbClr val="585759"/>
    <a:srgbClr val="3C3C40"/>
    <a:srgbClr val="626063"/>
    <a:srgbClr val="6A686B"/>
    <a:srgbClr val="7472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49" autoAdjust="0"/>
    <p:restoredTop sz="94660"/>
  </p:normalViewPr>
  <p:slideViewPr>
    <p:cSldViewPr snapToGrid="0">
      <p:cViewPr varScale="1">
        <p:scale>
          <a:sx n="68" d="100"/>
          <a:sy n="68" d="100"/>
        </p:scale>
        <p:origin x="948" y="66"/>
      </p:cViewPr>
      <p:guideLst>
        <p:guide orient="horz" pos="3897"/>
        <p:guide pos="7290"/>
        <p:guide orient="horz" pos="396"/>
        <p:guide pos="3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6DD42-B583-4B63-9136-7363876F7B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EFA95-CAF7-46F3-A7D8-BA6DDF738D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4ACF2-1351-4B09-AD81-F0FA174A0D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4ACF2-1351-4B09-AD81-F0FA174A0D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4ACF2-1351-4B09-AD81-F0FA174A0D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A95-CAF7-46F3-A7D8-BA6DDF738D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A95-CAF7-46F3-A7D8-BA6DDF738D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A95-CAF7-46F3-A7D8-BA6DDF738D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noFill/>
              </a:ln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.xml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9" Type="http://schemas.openxmlformats.org/officeDocument/2006/relationships/notesSlide" Target="../notesSlides/notesSlide3.xml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31.png"/><Relationship Id="rId16" Type="http://schemas.openxmlformats.org/officeDocument/2006/relationships/image" Target="../media/image30.png"/><Relationship Id="rId15" Type="http://schemas.openxmlformats.org/officeDocument/2006/relationships/image" Target="../media/image29.png"/><Relationship Id="rId14" Type="http://schemas.openxmlformats.org/officeDocument/2006/relationships/image" Target="../media/image28.png"/><Relationship Id="rId13" Type="http://schemas.openxmlformats.org/officeDocument/2006/relationships/image" Target="../media/image27.png"/><Relationship Id="rId12" Type="http://schemas.openxmlformats.org/officeDocument/2006/relationships/image" Target="../media/image26.png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1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2350351"/>
            <a:ext cx="12192000" cy="963768"/>
          </a:xfrm>
        </p:spPr>
        <p:txBody>
          <a:bodyPr>
            <a:noAutofit/>
          </a:bodyPr>
          <a:lstStyle/>
          <a:p>
            <a:r>
              <a:rPr lang="en-US" altLang="zh-CN" dirty="0" err="1">
                <a:solidFill>
                  <a:srgbClr val="6C7277"/>
                </a:solidFill>
                <a:latin typeface="+mn-lt"/>
              </a:rPr>
              <a:t>Blurams </a:t>
            </a:r>
            <a:r>
              <a:rPr lang="en-US" altLang="zh-CN" dirty="0">
                <a:solidFill>
                  <a:srgbClr val="6C7277"/>
                </a:solidFill>
                <a:latin typeface="+mn-lt"/>
                <a:cs typeface="+mn-lt"/>
                <a:sym typeface="+mn-ea"/>
              </a:rPr>
              <a:t>Wire-Free</a:t>
            </a:r>
            <a:r>
              <a:rPr lang="en-US" altLang="zh-CN">
                <a:solidFill>
                  <a:srgbClr val="6C7277"/>
                </a:solidFill>
                <a:latin typeface="+mn-lt"/>
              </a:rPr>
              <a:t> Camera 2K Kit</a:t>
            </a:r>
            <a:endParaRPr lang="en-US" altLang="zh-CN">
              <a:solidFill>
                <a:srgbClr val="6C7277"/>
              </a:solidFill>
              <a:latin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70931" y="4449595"/>
            <a:ext cx="4050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www.blurams.com</a:t>
            </a:r>
            <a:endParaRPr lang="zh-CN" altLang="en-US" sz="16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223" y="3827644"/>
            <a:ext cx="2159552" cy="621951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487299"/>
            <a:ext cx="12192000" cy="807868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solidFill>
                  <a:srgbClr val="6C7277"/>
                </a:solidFill>
                <a:latin typeface="+mn-lt"/>
              </a:rPr>
              <a:t>Technical Specs</a:t>
            </a:r>
            <a:endParaRPr lang="zh-CN" altLang="en-US" sz="3600" dirty="0">
              <a:solidFill>
                <a:srgbClr val="6C7277"/>
              </a:solidFill>
              <a:latin typeface="+mn-lt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78276" y="1779618"/>
          <a:ext cx="10463530" cy="47523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8642"/>
                <a:gridCol w="7664823"/>
              </a:tblGrid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+mn-lt"/>
                        </a:rPr>
                        <a:t>Functions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>
                          <a:solidFill>
                            <a:schemeClr val="bg1"/>
                          </a:solidFill>
                        </a:rPr>
                        <a:t>Blurams </a:t>
                      </a:r>
                      <a:r>
                        <a:rPr lang="en-US" altLang="zh-CN" sz="1600" b="1">
                          <a:solidFill>
                            <a:schemeClr val="bg1"/>
                          </a:solidFill>
                          <a:effectLst/>
                          <a:sym typeface="+mn-ea"/>
                        </a:rPr>
                        <a:t>Wire-Free Camera 2K K</a:t>
                      </a:r>
                      <a:r>
                        <a:rPr lang="en-US" altLang="zh-CN" sz="1600" b="1">
                          <a:solidFill>
                            <a:schemeClr val="bg1"/>
                          </a:solidFill>
                          <a:effectLst/>
                          <a:sym typeface="+mn-ea"/>
                        </a:rPr>
                        <a:t>it</a:t>
                      </a:r>
                      <a:endParaRPr lang="en-US" altLang="zh-CN" sz="1600" b="1">
                        <a:solidFill>
                          <a:schemeClr val="bg1"/>
                        </a:solidFill>
                        <a:effectLst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8E1"/>
                    </a:solidFill>
                  </a:tcPr>
                </a:tc>
              </a:tr>
              <a:tr h="4324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Power Supply 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Rechargeable Battery (Lithium 18650 Battery *2) &amp; Solar Panel C</a:t>
                      </a: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harging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Operating Temp.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FR" altLang="zh-CN" sz="1600" b="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altLang="fr-FR" sz="1600" b="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20°C</a:t>
                      </a:r>
                      <a:r>
                        <a:rPr lang="fr-FR" altLang="zh-CN" sz="1600" b="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～</a:t>
                      </a:r>
                      <a:r>
                        <a:rPr lang="en-US" altLang="fr-FR" sz="1600" b="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45</a:t>
                      </a:r>
                      <a:r>
                        <a:rPr lang="en-US" altLang="fr-FR" sz="1600" dirty="0">
                          <a:solidFill>
                            <a:srgbClr val="6C7277"/>
                          </a:solidFill>
                          <a:latin typeface="+mj-lt"/>
                          <a:sym typeface="+mn-ea"/>
                        </a:rPr>
                        <a:t>°C</a:t>
                      </a:r>
                      <a:endParaRPr lang="fr-FR" altLang="zh-CN" sz="1600" b="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Viewing Angle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127</a:t>
                      </a:r>
                      <a:r>
                        <a:rPr lang="en-US" altLang="fr-FR" sz="1600" b="0" dirty="0">
                          <a:solidFill>
                            <a:srgbClr val="6C7277"/>
                          </a:solidFill>
                          <a:latin typeface="+mj-lt"/>
                          <a:sym typeface="+mn-ea"/>
                        </a:rPr>
                        <a:t>°</a:t>
                      </a:r>
                      <a:r>
                        <a:rPr lang="en-US" altLang="fr-FR" sz="1600" dirty="0">
                          <a:solidFill>
                            <a:srgbClr val="6C7277"/>
                          </a:solidFill>
                          <a:latin typeface="+mj-lt"/>
                          <a:sym typeface="+mn-ea"/>
                        </a:rPr>
                        <a:t> W</a:t>
                      </a: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ide Angle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Image/Audio Enhancing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 3D Noise Reduction, 4X Digital Zoom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Image Sensor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1/2.8" 3MP CMOS SENSOR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000"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Focal L</a:t>
                      </a: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ength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solidFill>
                            <a:srgbClr val="6C7277"/>
                          </a:solidFill>
                          <a:latin typeface="+mj-lt"/>
                          <a:sym typeface="+mn-ea"/>
                        </a:rPr>
                        <a:t>2.95mm 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Video Streams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2304*1296fps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Night Vision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4*850nm IR LEDs, 5m/16.4ft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Alert Information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Motion, Human &amp; Sound Detection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000"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Microphone/Speaker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Two-Way Audio 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6" name="椭圆 5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1" name="椭圆 10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Slide Number Placeholder 3"/>
          <p:cNvSpPr txBox="1"/>
          <p:nvPr/>
        </p:nvSpPr>
        <p:spPr>
          <a:xfrm>
            <a:off x="11286490" y="261620"/>
            <a:ext cx="619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</a:fld>
            <a:endParaRPr lang="zh-CN" alt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487299"/>
            <a:ext cx="12192000" cy="807868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solidFill>
                  <a:srgbClr val="6C7277"/>
                </a:solidFill>
                <a:latin typeface="+mn-lt"/>
              </a:rPr>
              <a:t>Technical Specs</a:t>
            </a:r>
            <a:endParaRPr lang="zh-CN" altLang="en-US" sz="3600" dirty="0">
              <a:solidFill>
                <a:srgbClr val="6C7277"/>
              </a:solidFill>
              <a:latin typeface="+mn-lt"/>
            </a:endParaRPr>
          </a:p>
        </p:txBody>
      </p:sp>
      <p:graphicFrame>
        <p:nvGraphicFramePr>
          <p:cNvPr id="3" name="表格 2"/>
          <p:cNvGraphicFramePr>
            <a:graphicFrameLocks noGrp="1" noChangeAspect="1"/>
          </p:cNvGraphicFramePr>
          <p:nvPr>
            <p:custDataLst>
              <p:tags r:id="rId1"/>
            </p:custDataLst>
          </p:nvPr>
        </p:nvGraphicFramePr>
        <p:xfrm>
          <a:off x="778276" y="1925750"/>
          <a:ext cx="10635615" cy="47523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3200"/>
                <a:gridCol w="7892248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Functions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>
                          <a:solidFill>
                            <a:schemeClr val="bg1"/>
                          </a:solidFill>
                          <a:effectLst/>
                        </a:rPr>
                        <a:t>Blurams Wire-Free Camera 2K K</a:t>
                      </a:r>
                      <a:r>
                        <a:rPr lang="en-US" altLang="zh-CN" sz="1600" b="1">
                          <a:solidFill>
                            <a:schemeClr val="bg1"/>
                          </a:solidFill>
                          <a:effectLst/>
                        </a:rPr>
                        <a:t>it</a:t>
                      </a:r>
                      <a:endParaRPr lang="en-US" altLang="zh-CN" sz="1600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8E1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solidFill>
                            <a:srgbClr val="6C7277"/>
                          </a:solidFill>
                          <a:effectLst/>
                          <a:latin typeface="+mj-lt"/>
                          <a:sym typeface="+mn-ea"/>
                        </a:rPr>
                        <a:t>Cloud Storage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solidFill>
                            <a:srgbClr val="6C7277"/>
                          </a:solidFill>
                          <a:effectLst/>
                          <a:latin typeface="+mj-lt"/>
                          <a:sym typeface="+mn-ea"/>
                        </a:rPr>
                        <a:t>Lifetime 24h 15s Event Recording (Standard and Premium Plan Available)</a:t>
                      </a:r>
                      <a:endParaRPr lang="fr-FR" altLang="zh-CN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solidFill>
                            <a:srgbClr val="6C7277"/>
                          </a:solidFill>
                          <a:effectLst/>
                          <a:latin typeface="+mj-lt"/>
                          <a:sym typeface="+mn-ea"/>
                        </a:rPr>
                        <a:t>Local Storage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fr-FR" sz="1600" dirty="0">
                          <a:solidFill>
                            <a:srgbClr val="6C7277"/>
                          </a:solidFill>
                          <a:effectLst/>
                          <a:latin typeface="+mj-lt"/>
                          <a:sym typeface="+mn-ea"/>
                        </a:rPr>
                        <a:t>N</a:t>
                      </a:r>
                      <a:r>
                        <a:rPr lang="fr-FR" altLang="zh-CN" sz="1600" dirty="0">
                          <a:solidFill>
                            <a:srgbClr val="6C7277"/>
                          </a:solidFill>
                          <a:effectLst/>
                          <a:latin typeface="+mj-lt"/>
                          <a:sym typeface="+mn-ea"/>
                        </a:rPr>
                        <a:t>ot </a:t>
                      </a:r>
                      <a:r>
                        <a:rPr lang="en-US" altLang="fr-FR" sz="1600" dirty="0">
                          <a:solidFill>
                            <a:srgbClr val="6C7277"/>
                          </a:solidFill>
                          <a:effectLst/>
                          <a:latin typeface="+mj-lt"/>
                          <a:sym typeface="+mn-ea"/>
                        </a:rPr>
                        <a:t>S</a:t>
                      </a:r>
                      <a:r>
                        <a:rPr lang="fr-FR" altLang="zh-CN" sz="1600" dirty="0">
                          <a:solidFill>
                            <a:srgbClr val="6C7277"/>
                          </a:solidFill>
                          <a:effectLst/>
                          <a:latin typeface="+mj-lt"/>
                          <a:sym typeface="+mn-ea"/>
                        </a:rPr>
                        <a:t>upport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4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Supported App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Mobile: Android/iOS (Windows Phone Not Supported) in 1 Integrated App and PC Web View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Video Coding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H.265/H.264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4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Wireless Standards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IEEE 802.14b/g/n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IPsec Protocols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WPA/WPA2</a:t>
                      </a:r>
                      <a:r>
                        <a:rPr lang="en-US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WPA-PSK/WPA2-PSK</a:t>
                      </a:r>
                      <a:endParaRPr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435">
                <a:tc rowSpan="3"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Solar P</a:t>
                      </a: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anel 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Input Power</a:t>
                      </a:r>
                      <a:r>
                        <a:rPr lang="en-US" altLang="zh-CN" sz="1600" dirty="0">
                          <a:solidFill>
                            <a:srgbClr val="6C7277"/>
                          </a:solidFill>
                          <a:effectLst/>
                          <a:latin typeface="+mj-lt"/>
                          <a:sym typeface="+mn-ea"/>
                        </a:rPr>
                        <a:t>≥2.5W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800">
                <a:tc vMerge="1">
                  <a:tcPr/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Working Voltage/Current≥4.5V/570mA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800"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600" dirty="0">
                          <a:solidFill>
                            <a:srgbClr val="6C7277"/>
                          </a:solidFill>
                          <a:effectLst/>
                          <a:latin typeface="+mj-lt"/>
                          <a:sym typeface="+mn-ea"/>
                        </a:rPr>
                        <a:t>IP65 </a:t>
                      </a: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Certified Waterproof 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6" name="椭圆 5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1" name="椭圆 10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Slide Number Placeholder 3"/>
          <p:cNvSpPr txBox="1"/>
          <p:nvPr/>
        </p:nvSpPr>
        <p:spPr>
          <a:xfrm>
            <a:off x="11413724" y="264156"/>
            <a:ext cx="6722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4H1A07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"/>
            <a:ext cx="12192000" cy="68503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-206477"/>
            <a:ext cx="12192000" cy="7064477"/>
          </a:xfrm>
          <a:prstGeom prst="rect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178687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2400" kern="1300" spc="600" dirty="0">
                <a:solidFill>
                  <a:schemeClr val="bg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Living Carefree</a:t>
            </a:r>
            <a:endParaRPr lang="zh-CN" altLang="en-US" sz="2400" kern="1300" spc="600" dirty="0">
              <a:solidFill>
                <a:schemeClr val="bg1"/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-1" y="5787955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pc="300" dirty="0" err="1">
                <a:solidFill>
                  <a:schemeClr val="bg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www.blurams.com</a:t>
            </a:r>
            <a:endParaRPr lang="zh-CN" altLang="en-US" spc="300" dirty="0">
              <a:solidFill>
                <a:schemeClr val="bg1"/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252" y="1941127"/>
            <a:ext cx="3757494" cy="108215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516658"/>
            <a:ext cx="12192000" cy="703029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solidFill>
                  <a:srgbClr val="6C7277"/>
                </a:solidFill>
                <a:latin typeface="+mn-lt"/>
              </a:rPr>
              <a:t>We Are Blurams</a:t>
            </a:r>
            <a:endParaRPr lang="zh-CN" altLang="en-US" sz="3600" dirty="0">
              <a:solidFill>
                <a:srgbClr val="6C7277"/>
              </a:solidFill>
              <a:latin typeface="+mn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55404" y="2071553"/>
            <a:ext cx="9388267" cy="55968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zh-CN" altLang="en-US" sz="16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altLang="zh-CN" sz="1600" dirty="0" err="1">
                <a:solidFill>
                  <a:srgbClr val="555356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555356"/>
                </a:solidFill>
                <a:latin typeface="+mj-lt"/>
              </a:rPr>
              <a:t> is a leading, international provider of advanced, intelligent imaging technologies, products, services and platforms.</a:t>
            </a:r>
            <a:endParaRPr lang="en-US" altLang="zh-CN" sz="1600" dirty="0">
              <a:solidFill>
                <a:srgbClr val="555356"/>
              </a:solidFill>
              <a:latin typeface="+mj-lt"/>
            </a:endParaRPr>
          </a:p>
          <a:p>
            <a:pPr marL="0" indent="0">
              <a:buNone/>
            </a:pPr>
            <a:endParaRPr lang="en-US" altLang="zh-CN" sz="2000" dirty="0">
              <a:solidFill>
                <a:srgbClr val="555356"/>
              </a:solidFill>
              <a:latin typeface="+mj-lt"/>
            </a:endParaRPr>
          </a:p>
          <a:p>
            <a:endParaRPr lang="en-US" altLang="zh-CN" dirty="0">
              <a:solidFill>
                <a:srgbClr val="55535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内容占位符 2"/>
          <p:cNvSpPr txBox="1"/>
          <p:nvPr/>
        </p:nvSpPr>
        <p:spPr>
          <a:xfrm>
            <a:off x="1355404" y="4548301"/>
            <a:ext cx="9388267" cy="553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zh-CN" altLang="en-US" sz="16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altLang="zh-CN" sz="1600" dirty="0">
                <a:solidFill>
                  <a:srgbClr val="555356"/>
                </a:solidFill>
                <a:latin typeface="+mj-lt"/>
              </a:rPr>
              <a:t>We are dedicated to making everyone live a carefree life.</a:t>
            </a:r>
            <a:endParaRPr lang="en-US" altLang="zh-CN" sz="1600" dirty="0">
              <a:solidFill>
                <a:srgbClr val="555356"/>
              </a:solidFill>
              <a:latin typeface="+mj-lt"/>
            </a:endParaRPr>
          </a:p>
        </p:txBody>
      </p:sp>
      <p:sp>
        <p:nvSpPr>
          <p:cNvPr id="6" name="内容占位符 2"/>
          <p:cNvSpPr txBox="1"/>
          <p:nvPr/>
        </p:nvSpPr>
        <p:spPr>
          <a:xfrm>
            <a:off x="1354934" y="6037479"/>
            <a:ext cx="9388267" cy="594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altLang="zh-CN" sz="1600" dirty="0">
              <a:solidFill>
                <a:srgbClr val="555356"/>
              </a:solidFill>
              <a:latin typeface="+mj-lt"/>
            </a:endParaRPr>
          </a:p>
          <a:p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内容占位符 2"/>
          <p:cNvSpPr txBox="1"/>
          <p:nvPr/>
        </p:nvSpPr>
        <p:spPr>
          <a:xfrm>
            <a:off x="1355404" y="2897301"/>
            <a:ext cx="9388267" cy="559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zh-CN" altLang="en-US" sz="16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altLang="zh-CN" sz="1600" dirty="0" err="1">
                <a:solidFill>
                  <a:srgbClr val="555356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555356"/>
                </a:solidFill>
                <a:latin typeface="+mj-lt"/>
              </a:rPr>
              <a:t> advocates technological innovation and product experience, and has built the advantages on end-to-end integrated solutions in image processing, computer vision and cloud computing, etc.</a:t>
            </a:r>
            <a:endParaRPr lang="en-US" altLang="zh-CN" sz="1600" dirty="0">
              <a:solidFill>
                <a:srgbClr val="555356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altLang="zh-CN" sz="1600" dirty="0">
              <a:solidFill>
                <a:srgbClr val="555356"/>
              </a:solidFill>
              <a:latin typeface="+mj-lt"/>
            </a:endParaRPr>
          </a:p>
          <a:p>
            <a:endParaRPr lang="en-US" altLang="zh-CN" dirty="0">
              <a:solidFill>
                <a:srgbClr val="55535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内容占位符 2"/>
          <p:cNvSpPr txBox="1"/>
          <p:nvPr/>
        </p:nvSpPr>
        <p:spPr>
          <a:xfrm>
            <a:off x="1355404" y="3722801"/>
            <a:ext cx="9388267" cy="559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zh-CN" altLang="en-US" sz="16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altLang="zh-CN" sz="1600" dirty="0" err="1">
                <a:solidFill>
                  <a:srgbClr val="555356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555356"/>
                </a:solidFill>
                <a:latin typeface="+mj-lt"/>
              </a:rPr>
              <a:t> competitive solutions, products and services have been provided to enterprises and consumers globally with it</a:t>
            </a:r>
            <a:r>
              <a:rPr lang="en-US" altLang="zh-CN" sz="1600" dirty="0">
                <a:solidFill>
                  <a:srgbClr val="555356"/>
                </a:solidFill>
                <a:latin typeface="+mj-lt"/>
                <a:sym typeface="+mn-ea"/>
              </a:rPr>
              <a:t>'</a:t>
            </a:r>
            <a:r>
              <a:rPr lang="en-US" altLang="zh-CN" sz="1600" dirty="0">
                <a:solidFill>
                  <a:srgbClr val="555356"/>
                </a:solidFill>
                <a:latin typeface="+mj-lt"/>
              </a:rPr>
              <a:t>s determination for the smart future.</a:t>
            </a:r>
            <a:endParaRPr lang="en-US" altLang="zh-CN" sz="1600" dirty="0">
              <a:solidFill>
                <a:srgbClr val="555356"/>
              </a:solidFill>
              <a:latin typeface="+mj-lt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2" name="Slide Number Placeholder 3"/>
          <p:cNvSpPr txBox="1"/>
          <p:nvPr/>
        </p:nvSpPr>
        <p:spPr>
          <a:xfrm>
            <a:off x="11572707" y="264156"/>
            <a:ext cx="29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</a:fld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61" name="椭圆 60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2" name="椭圆 61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3" name="椭圆 62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5" name="椭圆 64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28625" y="2071370"/>
            <a:ext cx="5537200" cy="3001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9" descr="1638260269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445" y="2075180"/>
            <a:ext cx="5394960" cy="3013710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/>
        </p:nvSpPr>
        <p:spPr>
          <a:xfrm>
            <a:off x="0" y="537606"/>
            <a:ext cx="12192000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dirty="0">
                <a:solidFill>
                  <a:srgbClr val="6C7277"/>
                </a:solidFill>
                <a:latin typeface="+mn-lt"/>
              </a:rPr>
              <a:t>#1 Best Seller on Amazon</a:t>
            </a:r>
            <a:endParaRPr lang="en-US" altLang="zh-CN" sz="3600" dirty="0">
              <a:solidFill>
                <a:srgbClr val="6C7277"/>
              </a:solidFill>
              <a:latin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19" name="椭圆 18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1433077" y="5385913"/>
            <a:ext cx="28409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Camera &amp; Photo</a:t>
            </a:r>
            <a:endParaRPr lang="en-US" altLang="zh-CN" sz="1600" dirty="0" err="1">
              <a:solidFill>
                <a:srgbClr val="6C7277"/>
              </a:solidFill>
              <a:latin typeface="+mj-lt"/>
            </a:endParaRPr>
          </a:p>
          <a:p>
            <a:pPr algn="ctr"/>
            <a:r>
              <a:rPr lang="en-US" altLang="zh-CN" sz="1200" dirty="0" err="1">
                <a:solidFill>
                  <a:srgbClr val="6C7277"/>
                </a:solidFill>
                <a:latin typeface="+mj-lt"/>
              </a:rPr>
              <a:t>The largest category of cameras on Amazon</a:t>
            </a:r>
            <a:endParaRPr lang="en-US" altLang="zh-CN" sz="1200" dirty="0" err="1">
              <a:solidFill>
                <a:srgbClr val="6C7277"/>
              </a:solidFill>
              <a:latin typeface="+mj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071367" y="5477988"/>
            <a:ext cx="244983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Dome Surveillance Cameras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449084"/>
            <a:ext cx="1219199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6C727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</a:t>
            </a:r>
            <a:r>
              <a:rPr lang="en-US" altLang="zh-CN" sz="3600" dirty="0" err="1">
                <a:solidFill>
                  <a:srgbClr val="6C7277"/>
                </a:solidFill>
                <a:ea typeface="+mj-ea"/>
                <a:cs typeface="+mj-cs"/>
              </a:rPr>
              <a:t>lurams</a:t>
            </a:r>
            <a:r>
              <a:rPr lang="en-US" altLang="zh-CN" sz="3600" dirty="0">
                <a:solidFill>
                  <a:srgbClr val="6C7277"/>
                </a:solidFill>
                <a:ea typeface="+mj-ea"/>
                <a:cs typeface="+mj-cs"/>
              </a:rPr>
              <a:t> Smart Home Solution</a:t>
            </a:r>
            <a:endParaRPr lang="zh-CN" altLang="en-US" sz="3600" dirty="0">
              <a:solidFill>
                <a:srgbClr val="6C7277"/>
              </a:solidFill>
              <a:ea typeface="+mj-ea"/>
              <a:cs typeface="+mj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1469230"/>
            <a:ext cx="12191999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Our products work together as an ecosystem via app to cover any size of houses. </a:t>
            </a:r>
            <a:endParaRPr lang="zh-CN" altLang="en-US" sz="16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8" name="图片 7" descr="C:\Users\admin\Desktop\房子渲染图.png房子渲染图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83883" y="1647825"/>
            <a:ext cx="11114405" cy="5210175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72707" y="264156"/>
            <a:ext cx="299571" cy="365125"/>
          </a:xfrm>
        </p:spPr>
        <p:txBody>
          <a:bodyPr/>
          <a:lstStyle/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</a:fld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5687777" y="1217190"/>
            <a:ext cx="906090" cy="128850"/>
            <a:chOff x="5722375" y="1302749"/>
            <a:chExt cx="906090" cy="128850"/>
          </a:xfrm>
        </p:grpSpPr>
        <p:sp>
          <p:nvSpPr>
            <p:cNvPr id="22" name="椭圆 21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537606"/>
            <a:ext cx="12192000" cy="701675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solidFill>
                  <a:srgbClr val="6C7277"/>
                </a:solidFill>
                <a:latin typeface="+mn-lt"/>
              </a:rPr>
              <a:t>Current Product Portfolio</a:t>
            </a:r>
            <a:endParaRPr lang="zh-CN" altLang="en-US" sz="3600" dirty="0">
              <a:solidFill>
                <a:srgbClr val="6C7277"/>
              </a:solidFill>
              <a:latin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31492" y="3513298"/>
            <a:ext cx="195008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Home Pro 2K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94464" y="5742260"/>
            <a:ext cx="20758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 PTZ Dual-Lens </a:t>
            </a:r>
            <a:br>
              <a:rPr lang="en-US" altLang="zh-CN" sz="1600" dirty="0" err="1">
                <a:solidFill>
                  <a:srgbClr val="6C7277"/>
                </a:solidFill>
                <a:latin typeface="+mj-lt"/>
              </a:rPr>
            </a:br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Outdoor Cam 3MP   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79039" y="5742260"/>
            <a:ext cx="17481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  <a:sym typeface="+mn-ea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  <a:t>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  <a:t>Wire-Free</a:t>
            </a:r>
            <a: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  <a:t> </a:t>
            </a:r>
            <a:b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</a:br>
            <a: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  <a:t>Camera 2K Kit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16453" y="3513410"/>
            <a:ext cx="18961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Outdoor Pro</a:t>
            </a:r>
            <a:endParaRPr lang="zh-CN" altLang="en-US" sz="16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679" y="1589493"/>
            <a:ext cx="3139465" cy="1765949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19" name="椭圆 18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9" name="椭圆 28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Slide Number Placeholder 3"/>
          <p:cNvSpPr txBox="1"/>
          <p:nvPr/>
        </p:nvSpPr>
        <p:spPr>
          <a:xfrm>
            <a:off x="11572707" y="264156"/>
            <a:ext cx="29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</a:fld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87" y="1788452"/>
            <a:ext cx="2285270" cy="1567314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926154" y="3513298"/>
            <a:ext cx="186753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Dome Lite 2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921064" y="5742260"/>
            <a:ext cx="17481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  <a:t>Wire-Free </a:t>
            </a:r>
            <a:b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</a:b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Video Doorbell 2K</a:t>
            </a:r>
            <a:endParaRPr lang="zh-CN" altLang="en-US" sz="16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963" y="2071618"/>
            <a:ext cx="1488006" cy="1000468"/>
          </a:xfrm>
          <a:prstGeom prst="rect">
            <a:avLst/>
          </a:prstGeom>
        </p:spPr>
      </p:pic>
      <p:pic>
        <p:nvPicPr>
          <p:cNvPr id="12" name="图片 11" descr="C:\Users\admin\Desktop\Gabby‘s Work\Retailer's Guide\图片\A11C六视渲染图+45°视图\A11C kit.pngA11C ki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20565" y="4350385"/>
            <a:ext cx="1392555" cy="1391920"/>
          </a:xfrm>
          <a:prstGeom prst="rect">
            <a:avLst/>
          </a:prstGeom>
        </p:spPr>
      </p:pic>
      <p:pic>
        <p:nvPicPr>
          <p:cNvPr id="6" name="图片 5" descr="S21C"/>
          <p:cNvPicPr>
            <a:picLocks noChangeAspect="1"/>
          </p:cNvPicPr>
          <p:nvPr/>
        </p:nvPicPr>
        <p:blipFill>
          <a:blip r:embed="rId5"/>
          <a:srcRect l="37439" r="38560"/>
          <a:stretch>
            <a:fillRect/>
          </a:stretch>
        </p:blipFill>
        <p:spPr>
          <a:xfrm>
            <a:off x="2132330" y="3531235"/>
            <a:ext cx="1200150" cy="2548255"/>
          </a:xfrm>
          <a:prstGeom prst="rect">
            <a:avLst/>
          </a:prstGeom>
        </p:spPr>
      </p:pic>
      <p:pic>
        <p:nvPicPr>
          <p:cNvPr id="10" name="图片 9" descr="C:\Users\admin\Desktop\门铃.png门铃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75170" y="4051618"/>
            <a:ext cx="1244600" cy="1830070"/>
          </a:xfrm>
          <a:prstGeom prst="rect">
            <a:avLst/>
          </a:prstGeom>
        </p:spPr>
      </p:pic>
      <p:pic>
        <p:nvPicPr>
          <p:cNvPr id="3" name="图片 2" descr="C:\Users\admin\Desktop\渲染图\A31P.pngA31P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799442" y="1930124"/>
            <a:ext cx="2285270" cy="12852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146422" y="3513933"/>
            <a:ext cx="18453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Dome Pro 2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968481" y="5878785"/>
            <a:ext cx="206692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Outdoor L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ite 4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15" name="图片 14" descr="C:\Users\admin\Desktop\渲染图\A22C.pngA22C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208770" y="4253230"/>
            <a:ext cx="1585595" cy="15868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097" y="814933"/>
            <a:ext cx="4721900" cy="36079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3388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 err="1">
                <a:solidFill>
                  <a:srgbClr val="6C7277"/>
                </a:solidFill>
                <a:sym typeface="+mn-ea"/>
              </a:rPr>
              <a:t>Blurams</a:t>
            </a:r>
            <a:r>
              <a:rPr lang="en-US" altLang="zh-CN" sz="3600" b="1" dirty="0">
                <a:solidFill>
                  <a:srgbClr val="6C7277"/>
                </a:solidFill>
                <a:sym typeface="+mn-ea"/>
              </a:rPr>
              <a:t> Wire-Free Camera 2K</a:t>
            </a:r>
            <a:r>
              <a:rPr lang="en-US" altLang="zh-CN" sz="3600" b="1" dirty="0">
                <a:solidFill>
                  <a:srgbClr val="6C7277"/>
                </a:solidFill>
                <a:latin typeface="+mn-lt"/>
              </a:rPr>
              <a:t> </a:t>
            </a:r>
            <a:r>
              <a:rPr lang="en-US" altLang="zh-CN" sz="3600" dirty="0">
                <a:solidFill>
                  <a:srgbClr val="6C7277"/>
                </a:solidFill>
                <a:latin typeface="+mn-lt"/>
              </a:rPr>
              <a:t>Kit</a:t>
            </a:r>
            <a:endParaRPr lang="en-US" altLang="zh-CN" sz="3600" dirty="0">
              <a:solidFill>
                <a:srgbClr val="6C7277"/>
              </a:solidFill>
              <a:latin typeface="+mn-lt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35" name="椭圆 34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6" name="椭圆 35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40" name="椭圆 39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Slide Number Placeholder 3"/>
          <p:cNvSpPr txBox="1"/>
          <p:nvPr/>
        </p:nvSpPr>
        <p:spPr>
          <a:xfrm>
            <a:off x="11572707" y="264156"/>
            <a:ext cx="29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</a:fld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" y="992182"/>
            <a:ext cx="4650329" cy="3545937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2141747" y="5703460"/>
            <a:ext cx="1175294" cy="3142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977" y="5751711"/>
            <a:ext cx="967916" cy="199633"/>
          </a:xfrm>
          <a:prstGeom prst="rect">
            <a:avLst/>
          </a:prstGeom>
        </p:spPr>
      </p:pic>
      <p:sp>
        <p:nvSpPr>
          <p:cNvPr id="42" name="圆角矩形 41"/>
          <p:cNvSpPr/>
          <p:nvPr/>
        </p:nvSpPr>
        <p:spPr>
          <a:xfrm>
            <a:off x="3386875" y="5703459"/>
            <a:ext cx="826806" cy="3142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861" y="5747108"/>
            <a:ext cx="643714" cy="234574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 rot="0">
            <a:off x="5561330" y="3717290"/>
            <a:ext cx="972820" cy="1008380"/>
            <a:chOff x="8781" y="5854"/>
            <a:chExt cx="1532" cy="1588"/>
          </a:xfrm>
        </p:grpSpPr>
        <p:sp>
          <p:nvSpPr>
            <p:cNvPr id="23" name="文本框 22"/>
            <p:cNvSpPr txBox="1"/>
            <p:nvPr/>
          </p:nvSpPr>
          <p:spPr>
            <a:xfrm>
              <a:off x="8781" y="7006"/>
              <a:ext cx="1532" cy="4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rgbClr val="6C7277"/>
                  </a:solidFill>
                  <a:latin typeface="+mj-lt"/>
                </a:rPr>
                <a:t>2-Way</a:t>
              </a:r>
              <a:r>
                <a:rPr lang="zh-CN" altLang="en-US" sz="1200" dirty="0">
                  <a:solidFill>
                    <a:srgbClr val="6C7277"/>
                  </a:solidFill>
                  <a:latin typeface="+mj-lt"/>
                </a:rPr>
                <a:t> </a:t>
              </a:r>
              <a:r>
                <a:rPr lang="en-US" altLang="zh-CN" sz="1200" dirty="0">
                  <a:solidFill>
                    <a:srgbClr val="6C7277"/>
                  </a:solidFill>
                  <a:latin typeface="+mj-lt"/>
                </a:rPr>
                <a:t>Audio</a:t>
              </a:r>
              <a:endParaRPr lang="en-US" altLang="zh-CN" sz="1200" dirty="0">
                <a:solidFill>
                  <a:srgbClr val="6C7277"/>
                </a:solidFill>
                <a:latin typeface="+mj-lt"/>
              </a:endParaRPr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8" y="5854"/>
              <a:ext cx="938" cy="938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 rot="0">
            <a:off x="8138795" y="3738245"/>
            <a:ext cx="1529080" cy="1003935"/>
            <a:chOff x="12780" y="5854"/>
            <a:chExt cx="2408" cy="1581"/>
          </a:xfrm>
        </p:grpSpPr>
        <p:sp>
          <p:nvSpPr>
            <p:cNvPr id="26" name="文本框 25"/>
            <p:cNvSpPr txBox="1"/>
            <p:nvPr/>
          </p:nvSpPr>
          <p:spPr>
            <a:xfrm>
              <a:off x="12780" y="7001"/>
              <a:ext cx="2408" cy="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1200" dirty="0">
                  <a:solidFill>
                    <a:srgbClr val="6C7277"/>
                  </a:solidFill>
                  <a:latin typeface="+mj-lt"/>
                  <a:sym typeface="+mn-ea"/>
                </a:rPr>
                <a:t>Mobi</a:t>
              </a:r>
              <a:r>
                <a:rPr lang="en-US" altLang="zh-CN" sz="1200" dirty="0">
                  <a:solidFill>
                    <a:srgbClr val="6C7277"/>
                  </a:solidFill>
                  <a:latin typeface="+mj-lt"/>
                  <a:sym typeface="+mn-ea"/>
                </a:rPr>
                <a:t>le and </a:t>
              </a:r>
              <a:r>
                <a:rPr lang="en-US" altLang="zh-CN" sz="1200" dirty="0">
                  <a:solidFill>
                    <a:srgbClr val="6C7277"/>
                  </a:solidFill>
                  <a:latin typeface="+mj-lt"/>
                  <a:sym typeface="+mn-ea"/>
                </a:rPr>
                <a:t>Web V</a:t>
              </a:r>
              <a:r>
                <a:rPr lang="en-US" altLang="zh-CN" sz="1200" dirty="0">
                  <a:solidFill>
                    <a:srgbClr val="6C7277"/>
                  </a:solidFill>
                  <a:latin typeface="+mj-lt"/>
                  <a:sym typeface="+mn-ea"/>
                </a:rPr>
                <a:t>iew</a:t>
              </a:r>
              <a:endParaRPr lang="en-US" altLang="zh-CN" sz="1200" dirty="0">
                <a:solidFill>
                  <a:srgbClr val="6C7277"/>
                </a:solidFill>
                <a:latin typeface="+mj-lt"/>
                <a:sym typeface="+mn-ea"/>
              </a:endParaRPr>
            </a:p>
          </p:txBody>
        </p:sp>
        <p:pic>
          <p:nvPicPr>
            <p:cNvPr id="49" name="文本框 4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7" y="5854"/>
              <a:ext cx="938" cy="938"/>
            </a:xfrm>
            <a:prstGeom prst="rect">
              <a:avLst/>
            </a:prstGeom>
            <a:noFill/>
          </p:spPr>
        </p:pic>
      </p:grpSp>
      <p:grpSp>
        <p:nvGrpSpPr>
          <p:cNvPr id="20" name="组合 19"/>
          <p:cNvGrpSpPr/>
          <p:nvPr/>
        </p:nvGrpSpPr>
        <p:grpSpPr>
          <a:xfrm rot="0">
            <a:off x="9879330" y="3738245"/>
            <a:ext cx="595630" cy="1003935"/>
            <a:chOff x="15579" y="5854"/>
            <a:chExt cx="938" cy="158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9" y="5854"/>
              <a:ext cx="938" cy="938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15666" y="7001"/>
              <a:ext cx="767" cy="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altLang="zh-CN" sz="1200" dirty="0">
                  <a:solidFill>
                    <a:srgbClr val="6C7277"/>
                  </a:solidFill>
                  <a:latin typeface="+mj-lt"/>
                </a:rPr>
                <a:t>IP66</a:t>
              </a:r>
              <a:r>
                <a:rPr lang="en-US" altLang="en-GB" sz="1200" dirty="0">
                  <a:solidFill>
                    <a:srgbClr val="6C7277"/>
                  </a:solidFill>
                  <a:latin typeface="+mj-lt"/>
                </a:rPr>
                <a:t> </a:t>
              </a:r>
              <a:endParaRPr lang="en-US" altLang="en-GB" sz="1200" dirty="0">
                <a:solidFill>
                  <a:srgbClr val="6C7277"/>
                </a:solidFill>
                <a:latin typeface="+mj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 rot="0">
            <a:off x="6803390" y="3738245"/>
            <a:ext cx="1320800" cy="1005205"/>
            <a:chOff x="10656" y="5898"/>
            <a:chExt cx="2080" cy="158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5" y="5898"/>
              <a:ext cx="901" cy="901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10656" y="7047"/>
              <a:ext cx="2080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rgbClr val="6C7277"/>
                  </a:solidFill>
                  <a:latin typeface="+mj-lt"/>
                </a:rPr>
                <a:t>Wi-Fi Connection </a:t>
              </a:r>
              <a:endParaRPr lang="en-US" altLang="zh-CN" sz="1200" dirty="0">
                <a:solidFill>
                  <a:srgbClr val="6C7277"/>
                </a:solidFill>
                <a:latin typeface="+mj-lt"/>
              </a:endParaRPr>
            </a:p>
          </p:txBody>
        </p:sp>
      </p:grpSp>
      <p:pic>
        <p:nvPicPr>
          <p:cNvPr id="5" name="图片 4" descr="C:\Users\admin\Desktop\Gabby‘s Work\Retailer's Guide\图片\A11C六视渲染图+45°视图\A11C kit.pngA11C kit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15925" y="1705293"/>
            <a:ext cx="3448050" cy="344741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 rot="0">
            <a:off x="6876415" y="2480945"/>
            <a:ext cx="1196340" cy="986155"/>
            <a:chOff x="10851" y="3898"/>
            <a:chExt cx="1884" cy="1553"/>
          </a:xfrm>
        </p:grpSpPr>
        <p:sp>
          <p:nvSpPr>
            <p:cNvPr id="21" name="文本框 20"/>
            <p:cNvSpPr txBox="1"/>
            <p:nvPr/>
          </p:nvSpPr>
          <p:spPr>
            <a:xfrm>
              <a:off x="10851" y="5015"/>
              <a:ext cx="1885" cy="4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rgbClr val="6C7277"/>
                  </a:solidFill>
                  <a:latin typeface="+mj-lt"/>
                </a:rPr>
                <a:t>Intelligent</a:t>
              </a:r>
              <a:r>
                <a:rPr lang="zh-CN" altLang="en-US" sz="1200" dirty="0">
                  <a:solidFill>
                    <a:srgbClr val="6C7277"/>
                  </a:solidFill>
                  <a:latin typeface="+mj-lt"/>
                </a:rPr>
                <a:t> </a:t>
              </a:r>
              <a:r>
                <a:rPr lang="en-US" altLang="zh-CN" sz="1200" dirty="0">
                  <a:solidFill>
                    <a:srgbClr val="6C7277"/>
                  </a:solidFill>
                  <a:latin typeface="+mj-lt"/>
                </a:rPr>
                <a:t>Alerts</a:t>
              </a:r>
              <a:endParaRPr lang="en-US" altLang="zh-CN" sz="1200" dirty="0">
                <a:solidFill>
                  <a:srgbClr val="6C7277"/>
                </a:solidFill>
                <a:latin typeface="+mj-lt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5" y="3898"/>
              <a:ext cx="938" cy="938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 rot="0">
            <a:off x="8231505" y="2482215"/>
            <a:ext cx="1277620" cy="984885"/>
            <a:chOff x="12940" y="3898"/>
            <a:chExt cx="2012" cy="1551"/>
          </a:xfrm>
        </p:grpSpPr>
        <p:sp>
          <p:nvSpPr>
            <p:cNvPr id="24" name="文本框 23"/>
            <p:cNvSpPr txBox="1"/>
            <p:nvPr/>
          </p:nvSpPr>
          <p:spPr>
            <a:xfrm>
              <a:off x="12940" y="5015"/>
              <a:ext cx="2012" cy="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rgbClr val="6C7277"/>
                  </a:solidFill>
                  <a:latin typeface="+mj-lt"/>
                </a:rPr>
                <a:t>Color Night</a:t>
              </a:r>
              <a:r>
                <a:rPr lang="zh-CN" altLang="en-US" sz="1200" dirty="0">
                  <a:solidFill>
                    <a:srgbClr val="6C7277"/>
                  </a:solidFill>
                  <a:latin typeface="+mj-lt"/>
                </a:rPr>
                <a:t> </a:t>
              </a:r>
              <a:r>
                <a:rPr lang="en-US" altLang="zh-CN" sz="1200" dirty="0">
                  <a:solidFill>
                    <a:srgbClr val="6C7277"/>
                  </a:solidFill>
                  <a:latin typeface="+mj-lt"/>
                </a:rPr>
                <a:t>Vision</a:t>
              </a:r>
              <a:endParaRPr lang="en-US" altLang="zh-CN" sz="1200" dirty="0">
                <a:solidFill>
                  <a:srgbClr val="6C7277"/>
                </a:solidFill>
                <a:latin typeface="+mj-lt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7" y="3898"/>
              <a:ext cx="938" cy="938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 rot="0">
            <a:off x="9667875" y="2482215"/>
            <a:ext cx="1019175" cy="986155"/>
            <a:chOff x="15245" y="3905"/>
            <a:chExt cx="1605" cy="1553"/>
          </a:xfrm>
        </p:grpSpPr>
        <p:sp>
          <p:nvSpPr>
            <p:cNvPr id="22" name="文本框 21"/>
            <p:cNvSpPr txBox="1"/>
            <p:nvPr/>
          </p:nvSpPr>
          <p:spPr>
            <a:xfrm>
              <a:off x="15245" y="5024"/>
              <a:ext cx="1605" cy="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altLang="zh-CN" sz="1200" dirty="0">
                  <a:solidFill>
                    <a:srgbClr val="6C7277"/>
                  </a:solidFill>
                  <a:latin typeface="+mj-lt"/>
                </a:rPr>
                <a:t>2K</a:t>
              </a:r>
              <a:r>
                <a:rPr lang="zh-CN" altLang="en-US" sz="1200" dirty="0">
                  <a:solidFill>
                    <a:srgbClr val="6C7277"/>
                  </a:solidFill>
                  <a:latin typeface="+mj-lt"/>
                </a:rPr>
                <a:t> </a:t>
              </a:r>
              <a:r>
                <a:rPr lang="en-US" altLang="zh-CN" sz="1200" dirty="0">
                  <a:solidFill>
                    <a:srgbClr val="6C7277"/>
                  </a:solidFill>
                  <a:latin typeface="+mj-lt"/>
                </a:rPr>
                <a:t>Resolution</a:t>
              </a:r>
              <a:endParaRPr lang="en-US" altLang="zh-CN" sz="1200" dirty="0">
                <a:solidFill>
                  <a:srgbClr val="6C7277"/>
                </a:solidFill>
                <a:latin typeface="+mj-lt"/>
              </a:endParaRPr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9" y="3905"/>
              <a:ext cx="938" cy="938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 rot="0">
            <a:off x="5377815" y="2470785"/>
            <a:ext cx="1339850" cy="995045"/>
            <a:chOff x="8489" y="3891"/>
            <a:chExt cx="2110" cy="1567"/>
          </a:xfrm>
        </p:grpSpPr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8" y="3891"/>
              <a:ext cx="953" cy="953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8489" y="5024"/>
              <a:ext cx="2110" cy="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rgbClr val="6C7277"/>
                  </a:solidFill>
                  <a:latin typeface="+mj-lt"/>
                </a:rPr>
                <a:t>Free Cloud Storage</a:t>
              </a:r>
              <a:endParaRPr lang="en-US" altLang="zh-CN" sz="1200" dirty="0">
                <a:solidFill>
                  <a:srgbClr val="6C7277"/>
                </a:solidFill>
                <a:latin typeface="+mj-lt"/>
              </a:endParaRPr>
            </a:p>
          </p:txBody>
        </p:sp>
      </p:grpSp>
      <p:pic>
        <p:nvPicPr>
          <p:cNvPr id="16" name="图片 15" descr="ifttt_wordmark-black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0750" y="6187440"/>
            <a:ext cx="1036955" cy="274955"/>
          </a:xfrm>
          <a:prstGeom prst="rect">
            <a:avLst/>
          </a:prstGeom>
        </p:spPr>
      </p:pic>
      <p:pic>
        <p:nvPicPr>
          <p:cNvPr id="17" name="图片 16" descr="apple siri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5680" y="6104890"/>
            <a:ext cx="442595" cy="43942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0687050" y="3192780"/>
            <a:ext cx="17399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Solar P</a:t>
            </a:r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anel Charging</a:t>
            </a:r>
            <a:endParaRPr lang="en-US" altLang="zh-CN"/>
          </a:p>
        </p:txBody>
      </p:sp>
      <p:sp>
        <p:nvSpPr>
          <p:cNvPr id="27" name="文本框 26"/>
          <p:cNvSpPr txBox="1"/>
          <p:nvPr/>
        </p:nvSpPr>
        <p:spPr>
          <a:xfrm>
            <a:off x="10287635" y="4467860"/>
            <a:ext cx="2253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Battery Powered</a:t>
            </a:r>
            <a:endParaRPr lang="en-US" altLang="zh-CN" sz="12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29" name="图片 28" descr="电池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18520" y="3648710"/>
            <a:ext cx="791210" cy="800100"/>
          </a:xfrm>
          <a:prstGeom prst="rect">
            <a:avLst/>
          </a:prstGeom>
        </p:spPr>
      </p:pic>
      <p:pic>
        <p:nvPicPr>
          <p:cNvPr id="44" name="图片 43" descr="太阳能板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022965" y="2357120"/>
            <a:ext cx="878205" cy="8782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29343" y="1613927"/>
            <a:ext cx="4062657" cy="30586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689" y="1771812"/>
            <a:ext cx="4054250" cy="30586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91461"/>
            <a:ext cx="12192000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600" dirty="0">
                <a:solidFill>
                  <a:srgbClr val="6C7277"/>
                </a:solidFill>
                <a:ea typeface="+mj-ea"/>
                <a:cs typeface="+mj-cs"/>
              </a:rPr>
              <a:t>Highlights &amp; Features</a:t>
            </a:r>
            <a:endParaRPr lang="en-US" sz="3600" dirty="0">
              <a:solidFill>
                <a:srgbClr val="6C7277"/>
              </a:solidFill>
              <a:ea typeface="+mj-ea"/>
              <a:cs typeface="+mj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36437" y="4056380"/>
            <a:ext cx="645096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eaLnBrk="0" fontAlgn="t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2K</a:t>
            </a:r>
            <a:r>
              <a:rPr lang="zh-CN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High Resolution: </a:t>
            </a:r>
            <a:r>
              <a:rPr lang="zh-CN" altLang="zh-CN" sz="1600" dirty="0">
                <a:solidFill>
                  <a:srgbClr val="6C7277"/>
                </a:solidFill>
                <a:latin typeface="+mj-lt"/>
              </a:rPr>
              <a:t>Watch</a:t>
            </a:r>
            <a:r>
              <a:rPr lang="zh-CN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zh-CN" altLang="zh-CN" sz="1600" dirty="0">
                <a:solidFill>
                  <a:srgbClr val="6C7277"/>
                </a:solidFill>
                <a:latin typeface="+mj-lt"/>
              </a:rPr>
              <a:t>and record crisp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-clear</a:t>
            </a:r>
            <a:r>
              <a:rPr lang="zh-CN" altLang="zh-CN" sz="1600" dirty="0">
                <a:solidFill>
                  <a:srgbClr val="6C7277"/>
                </a:solidFill>
                <a:latin typeface="+mj-lt"/>
              </a:rPr>
              <a:t> video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s</a:t>
            </a:r>
            <a:r>
              <a:rPr lang="zh-CN" altLang="zh-CN" sz="1600" dirty="0">
                <a:solidFill>
                  <a:srgbClr val="6C7277"/>
                </a:solidFill>
                <a:latin typeface="+mj-lt"/>
              </a:rPr>
              <a:t> in more detail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s</a:t>
            </a:r>
            <a:r>
              <a:rPr lang="zh-CN" altLang="zh-CN" sz="1600" dirty="0">
                <a:solidFill>
                  <a:srgbClr val="6C7277"/>
                </a:solidFill>
                <a:latin typeface="+mj-lt"/>
              </a:rPr>
              <a:t> than ever before.</a:t>
            </a:r>
            <a:endParaRPr lang="zh-CN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44057" y="4726305"/>
            <a:ext cx="645096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0" fontAlgn="t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Instant Alerts: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Get instant rich notifications sent to your smartphone when detecting motions &amp; sounds.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26437" y="5396230"/>
            <a:ext cx="64514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Color Night Vision: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  <a:t>Built-in four 850nm IR LEDs, you can see farther and clearer videos in full colors even in the pitch dark. 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42152" y="3140075"/>
            <a:ext cx="645096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Free Cloud Storage: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  <a:t>Lifetime 24-hour 15s free cloud event recording makes sure that the camera will records everything important to you and your family.</a:t>
            </a:r>
            <a:endParaRPr lang="en-US" altLang="zh-CN" sz="1600" dirty="0">
              <a:solidFill>
                <a:srgbClr val="6C7277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34532" y="6066155"/>
            <a:ext cx="645096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IP66 Waterproof &amp; Weather-Resistant: </a:t>
            </a:r>
            <a:r>
              <a:rPr lang="en-US" altLang="zh-CN" sz="1600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IP66-certified to withstand the rain, sun, heat or chill.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51677" y="1553845"/>
            <a:ext cx="643001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Total Wire-Free: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  <a:t> Wi-Fi connection and battery-powered design, easy to install anywhere you like, suitable for both outdoors and indoors. </a:t>
            </a:r>
            <a:endParaRPr lang="en-US" altLang="zh-CN" sz="1600" dirty="0">
              <a:solidFill>
                <a:srgbClr val="6C7277"/>
              </a:solidFill>
              <a:latin typeface="+mj-lt"/>
              <a:cs typeface="Calibri" panose="020F0502020204030204" charset="0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12" name="椭圆 11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2" name="椭圆 21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Slide Number Placeholder 3"/>
          <p:cNvSpPr txBox="1"/>
          <p:nvPr/>
        </p:nvSpPr>
        <p:spPr>
          <a:xfrm>
            <a:off x="11572707" y="264156"/>
            <a:ext cx="29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</a:fld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" name="图片 2" descr="C:\Users\admin\Desktop\A11C侧面图.pngA11C侧面图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79155" y="1771650"/>
            <a:ext cx="3606165" cy="421703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49772" y="2223770"/>
            <a:ext cx="643001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Solar Panel Charging:</a:t>
            </a:r>
            <a: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  <a:t> With weatherproof solar panel and 5200mAh large battery, the camera has endless power to work 24/7, no hassle of removing camera to charge.</a:t>
            </a:r>
            <a:endParaRPr lang="en-US" altLang="zh-CN" sz="1600" b="1" dirty="0">
              <a:solidFill>
                <a:srgbClr val="00B0F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36887" y="3918452"/>
            <a:ext cx="512922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 algn="just">
              <a:buFont typeface="Wingdings" panose="05000000000000000000" pitchFamily="2" charset="2"/>
              <a:buChar char="ü"/>
            </a:pPr>
            <a:r>
              <a:rPr lang="en-US" altLang="zh-CN" sz="1600" b="1" dirty="0" err="1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Blurams</a:t>
            </a: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 App: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view the live steaming through your mobile phone or PC web and set various functions via App. It only takes 1 minute to get connected.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6887" y="2753264"/>
            <a:ext cx="5129228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zh-CN" sz="1600" b="1" dirty="0" err="1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Blurams</a:t>
            </a: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 Guard: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secure all your B</a:t>
            </a:r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cameras recordings with B</a:t>
            </a:r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Cloud service, using financial-industry level encryption to offer the safest storage solution.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08585" y="626715"/>
            <a:ext cx="12192000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CN" sz="3600" dirty="0">
                <a:solidFill>
                  <a:srgbClr val="6C7277"/>
                </a:solidFill>
                <a:ea typeface="+mj-ea"/>
                <a:cs typeface="+mj-cs"/>
              </a:rPr>
              <a:t> Intelligent Whole House Protection</a:t>
            </a:r>
            <a:endParaRPr lang="en-US" altLang="zh-CN" sz="3600" dirty="0">
              <a:solidFill>
                <a:srgbClr val="6C7277"/>
              </a:solidFill>
              <a:ea typeface="+mj-ea"/>
              <a:cs typeface="+mj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10" name="椭圆 9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6" name="椭圆 15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Slide Number Placeholder 3"/>
          <p:cNvSpPr txBox="1"/>
          <p:nvPr/>
        </p:nvSpPr>
        <p:spPr>
          <a:xfrm>
            <a:off x="11572707" y="264156"/>
            <a:ext cx="29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</a:fld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35" y="1994910"/>
            <a:ext cx="5246024" cy="384708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470351"/>
            <a:ext cx="12252960" cy="8496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solidFill>
                  <a:srgbClr val="6C7277"/>
                </a:solidFill>
                <a:latin typeface="+mn-lt"/>
              </a:rPr>
              <a:t>Packing List</a:t>
            </a:r>
            <a:endParaRPr lang="zh-CN" altLang="en-US" sz="3600" dirty="0">
              <a:solidFill>
                <a:srgbClr val="6C7277"/>
              </a:solidFill>
              <a:latin typeface="+mn-lt"/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558800" y="5941695"/>
            <a:ext cx="253555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600" b="1" dirty="0">
                <a:solidFill>
                  <a:srgbClr val="555356"/>
                </a:solidFill>
                <a:latin typeface="+mj-lt"/>
              </a:rPr>
              <a:t>Camera </a:t>
            </a:r>
            <a:br>
              <a:rPr lang="en-US" altLang="zh-CN" sz="1600" dirty="0">
                <a:solidFill>
                  <a:srgbClr val="555356"/>
                </a:solidFill>
                <a:latin typeface="+mj-lt"/>
              </a:rPr>
            </a:br>
            <a:r>
              <a:rPr lang="en-US" altLang="zh-CN" sz="1600" dirty="0">
                <a:solidFill>
                  <a:srgbClr val="555356"/>
                </a:solidFill>
                <a:latin typeface="+mj-lt"/>
              </a:rPr>
              <a:t>Dimension: 90 x 60 x 56mm</a:t>
            </a:r>
            <a:endParaRPr lang="en-US" altLang="zh-CN" sz="1600" dirty="0">
              <a:solidFill>
                <a:srgbClr val="555356"/>
              </a:solidFill>
              <a:latin typeface="+mj-lt"/>
            </a:endParaRPr>
          </a:p>
          <a:p>
            <a:pPr algn="just">
              <a:spcAft>
                <a:spcPts val="0"/>
              </a:spcAft>
            </a:pPr>
            <a:r>
              <a:rPr lang="en-US" altLang="zh-CN" sz="1600" dirty="0">
                <a:solidFill>
                  <a:srgbClr val="555356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Weight: 218g    </a:t>
            </a:r>
            <a:endParaRPr lang="zh-CN" altLang="en-US" sz="1600" dirty="0">
              <a:solidFill>
                <a:srgbClr val="555356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12" name="椭圆 11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7" name="椭圆 16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Slide Number Placeholder 3"/>
          <p:cNvSpPr txBox="1"/>
          <p:nvPr/>
        </p:nvSpPr>
        <p:spPr>
          <a:xfrm>
            <a:off x="11572707" y="264156"/>
            <a:ext cx="29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</a:fld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6615430" y="2770871"/>
            <a:ext cx="0" cy="23928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前视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32255" y="2388870"/>
            <a:ext cx="4695190" cy="2933700"/>
          </a:xfrm>
          <a:prstGeom prst="rect">
            <a:avLst/>
          </a:prstGeom>
        </p:spPr>
      </p:pic>
      <p:pic>
        <p:nvPicPr>
          <p:cNvPr id="7" name="图片 6" descr="右视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" y="2518410"/>
            <a:ext cx="4391660" cy="2745105"/>
          </a:xfrm>
          <a:prstGeom prst="rect">
            <a:avLst/>
          </a:prstGeom>
        </p:spPr>
      </p:pic>
      <p:cxnSp>
        <p:nvCxnSpPr>
          <p:cNvPr id="25" name="直接连接符 24"/>
          <p:cNvCxnSpPr/>
          <p:nvPr/>
        </p:nvCxnSpPr>
        <p:spPr>
          <a:xfrm flipH="1">
            <a:off x="1740535" y="2858770"/>
            <a:ext cx="5080" cy="704215"/>
          </a:xfrm>
          <a:prstGeom prst="line">
            <a:avLst/>
          </a:prstGeom>
          <a:ln w="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H="1">
            <a:off x="1736090" y="4046855"/>
            <a:ext cx="6350" cy="673100"/>
          </a:xfrm>
          <a:prstGeom prst="line">
            <a:avLst/>
          </a:prstGeom>
          <a:ln w="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1410970" y="3623310"/>
            <a:ext cx="9918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 90mm</a:t>
            </a:r>
            <a:endParaRPr lang="en-US" altLang="zh-CN" sz="1400"/>
          </a:p>
        </p:txBody>
      </p:sp>
      <p:sp>
        <p:nvSpPr>
          <p:cNvPr id="23" name="文本框 22"/>
          <p:cNvSpPr txBox="1"/>
          <p:nvPr/>
        </p:nvSpPr>
        <p:spPr>
          <a:xfrm>
            <a:off x="558800" y="4672965"/>
            <a:ext cx="640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          </a:t>
            </a:r>
            <a:r>
              <a:rPr lang="en-US" altLang="zh-CN" sz="1400"/>
              <a:t>60</a:t>
            </a:r>
            <a:r>
              <a:rPr lang="en-US" altLang="zh-CN" sz="1200"/>
              <a:t>mm</a:t>
            </a:r>
            <a:endParaRPr lang="en-US" altLang="zh-CN" sz="1200"/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1154430" y="5124450"/>
            <a:ext cx="295910" cy="1270"/>
          </a:xfrm>
          <a:prstGeom prst="line">
            <a:avLst/>
          </a:prstGeom>
          <a:ln w="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262255" y="5125085"/>
            <a:ext cx="296545" cy="635"/>
          </a:xfrm>
          <a:prstGeom prst="line">
            <a:avLst/>
          </a:prstGeom>
          <a:ln w="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2864485" y="4679950"/>
            <a:ext cx="640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          </a:t>
            </a:r>
            <a:r>
              <a:rPr lang="en-US" altLang="zh-CN" sz="1400"/>
              <a:t>56</a:t>
            </a:r>
            <a:r>
              <a:rPr lang="en-US" altLang="zh-CN" sz="1200"/>
              <a:t>mm</a:t>
            </a:r>
            <a:endParaRPr lang="en-US" altLang="zh-CN" sz="1200"/>
          </a:p>
        </p:txBody>
      </p:sp>
      <p:cxnSp>
        <p:nvCxnSpPr>
          <p:cNvPr id="21" name="直接连接符 20"/>
          <p:cNvCxnSpPr/>
          <p:nvPr/>
        </p:nvCxnSpPr>
        <p:spPr>
          <a:xfrm flipV="1">
            <a:off x="3434715" y="5119370"/>
            <a:ext cx="248920" cy="1270"/>
          </a:xfrm>
          <a:prstGeom prst="line">
            <a:avLst/>
          </a:prstGeom>
          <a:ln w="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2653665" y="5120640"/>
            <a:ext cx="242570" cy="1905"/>
          </a:xfrm>
          <a:prstGeom prst="line">
            <a:avLst/>
          </a:prstGeom>
          <a:ln w="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3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340" y="2063115"/>
            <a:ext cx="3698240" cy="3698240"/>
          </a:xfrm>
          <a:prstGeom prst="rect">
            <a:avLst/>
          </a:prstGeom>
        </p:spPr>
      </p:pic>
      <p:sp>
        <p:nvSpPr>
          <p:cNvPr id="24" name="Rectangle 2"/>
          <p:cNvSpPr/>
          <p:nvPr/>
        </p:nvSpPr>
        <p:spPr>
          <a:xfrm>
            <a:off x="4083685" y="5941695"/>
            <a:ext cx="3335655" cy="82994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/>
            <a:r>
              <a:rPr lang="en-US" altLang="zh-CN" sz="1600" b="1" dirty="0">
                <a:solidFill>
                  <a:srgbClr val="555356"/>
                </a:solidFill>
                <a:latin typeface="+mj-lt"/>
              </a:rPr>
              <a:t>Solar Panel</a:t>
            </a:r>
            <a:br>
              <a:rPr lang="en-US" altLang="zh-CN" sz="1600" dirty="0">
                <a:solidFill>
                  <a:srgbClr val="555356"/>
                </a:solidFill>
                <a:latin typeface="+mj-lt"/>
              </a:rPr>
            </a:br>
            <a:r>
              <a:rPr lang="en-US" altLang="zh-CN" sz="1600" dirty="0">
                <a:solidFill>
                  <a:srgbClr val="555356"/>
                </a:solidFill>
                <a:latin typeface="+mj-lt"/>
              </a:rPr>
              <a:t>Dimension: 192 x 133 x 42m</a:t>
            </a:r>
            <a:r>
              <a:rPr lang="en-US" altLang="zh-CN" sz="1600" dirty="0">
                <a:solidFill>
                  <a:srgbClr val="555356"/>
                </a:solidFill>
                <a:latin typeface="+mj-lt"/>
              </a:rPr>
              <a:t>m</a:t>
            </a:r>
            <a:endParaRPr lang="en-US" altLang="zh-CN" sz="1600" dirty="0">
              <a:solidFill>
                <a:srgbClr val="555356"/>
              </a:solidFill>
              <a:latin typeface="+mj-lt"/>
            </a:endParaRPr>
          </a:p>
          <a:p>
            <a:pPr algn="just">
              <a:spcAft>
                <a:spcPts val="0"/>
              </a:spcAft>
            </a:pPr>
            <a:r>
              <a:rPr lang="en-US" altLang="zh-CN" sz="1600" dirty="0">
                <a:solidFill>
                  <a:srgbClr val="555356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Weight: 296g  </a:t>
            </a:r>
            <a:endParaRPr lang="zh-CN" altLang="en-US" sz="1600" dirty="0">
              <a:solidFill>
                <a:srgbClr val="555356"/>
              </a:solidFill>
              <a:latin typeface="+mj-lt"/>
              <a:ea typeface="宋体" panose="02010600030101010101" pitchFamily="2" charset="-122"/>
              <a:cs typeface="Lato" panose="020F0502020204030203" pitchFamily="34" charset="0"/>
            </a:endParaRPr>
          </a:p>
        </p:txBody>
      </p:sp>
      <p:pic>
        <p:nvPicPr>
          <p:cNvPr id="3" name="图片 2" descr="3-1"/>
          <p:cNvPicPr>
            <a:picLocks noChangeAspect="1"/>
          </p:cNvPicPr>
          <p:nvPr/>
        </p:nvPicPr>
        <p:blipFill>
          <a:blip r:embed="rId3"/>
          <a:srcRect l="30271" t="4499" b="47218"/>
          <a:stretch>
            <a:fillRect/>
          </a:stretch>
        </p:blipFill>
        <p:spPr>
          <a:xfrm rot="16200000">
            <a:off x="4146550" y="2827020"/>
            <a:ext cx="2743200" cy="1899920"/>
          </a:xfrm>
          <a:prstGeom prst="rect">
            <a:avLst/>
          </a:prstGeom>
        </p:spPr>
      </p:pic>
      <p:cxnSp>
        <p:nvCxnSpPr>
          <p:cNvPr id="28" name="直接连接符 27"/>
          <p:cNvCxnSpPr/>
          <p:nvPr/>
        </p:nvCxnSpPr>
        <p:spPr>
          <a:xfrm>
            <a:off x="4450715" y="2722245"/>
            <a:ext cx="0" cy="914400"/>
          </a:xfrm>
          <a:prstGeom prst="line">
            <a:avLst/>
          </a:prstGeom>
          <a:ln w="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4457065" y="4088765"/>
            <a:ext cx="7620" cy="763270"/>
          </a:xfrm>
          <a:prstGeom prst="line">
            <a:avLst/>
          </a:prstGeom>
          <a:ln w="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3964940" y="3709035"/>
            <a:ext cx="9918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 192mm</a:t>
            </a:r>
            <a:endParaRPr lang="en-US" altLang="zh-CN" sz="1400"/>
          </a:p>
        </p:txBody>
      </p:sp>
      <p:sp>
        <p:nvSpPr>
          <p:cNvPr id="31" name="文本框 30"/>
          <p:cNvSpPr txBox="1"/>
          <p:nvPr/>
        </p:nvSpPr>
        <p:spPr>
          <a:xfrm>
            <a:off x="5142865" y="4666615"/>
            <a:ext cx="77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    </a:t>
            </a:r>
            <a:r>
              <a:rPr lang="en-US" altLang="zh-CN" sz="1400"/>
              <a:t>133</a:t>
            </a:r>
            <a:r>
              <a:rPr lang="en-US" altLang="zh-CN" sz="1200"/>
              <a:t>mm</a:t>
            </a:r>
            <a:endParaRPr lang="en-US" altLang="zh-CN" sz="1200"/>
          </a:p>
        </p:txBody>
      </p:sp>
      <p:cxnSp>
        <p:nvCxnSpPr>
          <p:cNvPr id="32" name="直接连接符 31"/>
          <p:cNvCxnSpPr/>
          <p:nvPr/>
        </p:nvCxnSpPr>
        <p:spPr>
          <a:xfrm>
            <a:off x="5805805" y="5120640"/>
            <a:ext cx="410845" cy="2540"/>
          </a:xfrm>
          <a:prstGeom prst="line">
            <a:avLst/>
          </a:prstGeom>
          <a:ln w="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flipV="1">
            <a:off x="4815205" y="5122545"/>
            <a:ext cx="405765" cy="635"/>
          </a:xfrm>
          <a:prstGeom prst="line">
            <a:avLst/>
          </a:prstGeom>
          <a:ln w="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ags/tag1.xml><?xml version="1.0" encoding="utf-8"?>
<p:tagLst xmlns:p="http://schemas.openxmlformats.org/presentationml/2006/main">
  <p:tag name="KSO_WM_SLIDE_MODEL_TYPE" val="cover"/>
</p:tagLst>
</file>

<file path=ppt/tags/tag2.xml><?xml version="1.0" encoding="utf-8"?>
<p:tagLst xmlns:p="http://schemas.openxmlformats.org/presentationml/2006/main">
  <p:tag name="KSO_WM_UNIT_PLACING_PICTURE_USER_VIEWPORT" val="{&quot;height&quot;:4494,&quot;width&quot;:8291}"/>
</p:tagLst>
</file>

<file path=ppt/tags/tag3.xml><?xml version="1.0" encoding="utf-8"?>
<p:tagLst xmlns:p="http://schemas.openxmlformats.org/presentationml/2006/main">
  <p:tag name="KSO_WM_UNIT_TABLE_BEAUTIFY" val="smartTable{6be27fdd-1efe-405b-b0ce-85d252390da7}"/>
</p:tagLst>
</file>

<file path=ppt/tags/tag4.xml><?xml version="1.0" encoding="utf-8"?>
<p:tagLst xmlns:p="http://schemas.openxmlformats.org/presentationml/2006/main">
  <p:tag name="KSO_WM_UNIT_TABLE_BEAUTIFY" val="smartTable{b50d06f9-4426-4885-9623-2da09dd6f4c0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3581</Words>
  <Application>WPS 演示</Application>
  <PresentationFormat>宽屏</PresentationFormat>
  <Paragraphs>221</Paragraphs>
  <Slides>13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3" baseType="lpstr">
      <vt:lpstr>Arial</vt:lpstr>
      <vt:lpstr>宋体</vt:lpstr>
      <vt:lpstr>Wingdings</vt:lpstr>
      <vt:lpstr>Lato</vt:lpstr>
      <vt:lpstr>Calibri</vt:lpstr>
      <vt:lpstr>Microsoft JhengHei Light</vt:lpstr>
      <vt:lpstr>Calibri Light</vt:lpstr>
      <vt:lpstr>微软雅黑</vt:lpstr>
      <vt:lpstr>Arial Unicode MS</vt:lpstr>
      <vt:lpstr>Office 主题</vt:lpstr>
      <vt:lpstr>Blurams Wire-Free Camera 2K Kit</vt:lpstr>
      <vt:lpstr>We Are Blurams</vt:lpstr>
      <vt:lpstr>PowerPoint 演示文稿</vt:lpstr>
      <vt:lpstr>PowerPoint 演示文稿</vt:lpstr>
      <vt:lpstr>Current Product Portfolio</vt:lpstr>
      <vt:lpstr>Blurams Wire-Free Camera 2K Kit</vt:lpstr>
      <vt:lpstr>PowerPoint 演示文稿</vt:lpstr>
      <vt:lpstr>PowerPoint 演示文稿</vt:lpstr>
      <vt:lpstr>Packing List</vt:lpstr>
      <vt:lpstr>Technical Specs</vt:lpstr>
      <vt:lpstr>Technical Specs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say hello to psyche</cp:lastModifiedBy>
  <cp:revision>183</cp:revision>
  <dcterms:created xsi:type="dcterms:W3CDTF">2019-02-20T09:24:00Z</dcterms:created>
  <dcterms:modified xsi:type="dcterms:W3CDTF">2022-04-07T07:34:17Z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6CEBDFF459E64700AF2A08EB65482493</vt:lpwstr>
  </property>
</Properties>
</file>